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>
    <p:cover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The </a:t>
            </a:r>
            <a:r>
              <a:rPr lang="nl-BE" dirty="0" err="1"/>
              <a:t>P</a:t>
            </a:r>
            <a:r>
              <a:rPr lang="nl-BE" dirty="0" err="1" smtClean="0"/>
              <a:t>assive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10001" y="5263593"/>
            <a:ext cx="10572000" cy="697259"/>
          </a:xfrm>
        </p:spPr>
        <p:txBody>
          <a:bodyPr>
            <a:normAutofit/>
          </a:bodyPr>
          <a:lstStyle/>
          <a:p>
            <a:r>
              <a:rPr lang="nl-BE" sz="2800" dirty="0" smtClean="0"/>
              <a:t>Present </a:t>
            </a:r>
            <a:r>
              <a:rPr lang="nl-BE" sz="2800" dirty="0"/>
              <a:t>S</a:t>
            </a:r>
            <a:r>
              <a:rPr lang="nl-BE" sz="2800" dirty="0" smtClean="0"/>
              <a:t>imple </a:t>
            </a:r>
            <a:r>
              <a:rPr lang="nl-BE" sz="2800" dirty="0" err="1" smtClean="0"/>
              <a:t>and</a:t>
            </a:r>
            <a:r>
              <a:rPr lang="nl-BE" sz="2800" dirty="0" smtClean="0"/>
              <a:t> Present </a:t>
            </a:r>
            <a:r>
              <a:rPr lang="nl-BE" sz="2800" dirty="0" err="1"/>
              <a:t>C</a:t>
            </a:r>
            <a:r>
              <a:rPr lang="nl-BE" sz="2800" dirty="0" err="1" smtClean="0"/>
              <a:t>ontinuous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1344944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373" y="481694"/>
            <a:ext cx="10571998" cy="898532"/>
          </a:xfrm>
        </p:spPr>
        <p:txBody>
          <a:bodyPr/>
          <a:lstStyle/>
          <a:p>
            <a:r>
              <a:rPr lang="nl-BE" dirty="0" smtClean="0"/>
              <a:t>Form of the </a:t>
            </a:r>
            <a:r>
              <a:rPr lang="nl-BE" dirty="0" err="1"/>
              <a:t>P</a:t>
            </a:r>
            <a:r>
              <a:rPr lang="nl-BE" dirty="0" err="1" smtClean="0"/>
              <a:t>assive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488134"/>
              </p:ext>
            </p:extLst>
          </p:nvPr>
        </p:nvGraphicFramePr>
        <p:xfrm>
          <a:off x="931654" y="2286000"/>
          <a:ext cx="9937630" cy="43304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37630"/>
              </a:tblGrid>
              <a:tr h="4330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800" b="1" dirty="0" err="1">
                          <a:effectLst/>
                        </a:rPr>
                        <a:t>to</a:t>
                      </a:r>
                      <a:r>
                        <a:rPr lang="nl-NL" sz="2800" b="1" dirty="0">
                          <a:effectLst/>
                        </a:rPr>
                        <a:t> </a:t>
                      </a:r>
                      <a:r>
                        <a:rPr lang="nl-NL" sz="2800" b="1" dirty="0" err="1">
                          <a:effectLst/>
                        </a:rPr>
                        <a:t>be</a:t>
                      </a:r>
                      <a:r>
                        <a:rPr lang="nl-NL" sz="2800" b="1" dirty="0">
                          <a:effectLst/>
                        </a:rPr>
                        <a:t> + past </a:t>
                      </a:r>
                      <a:r>
                        <a:rPr lang="nl-NL" sz="2800" b="1" dirty="0" err="1" smtClean="0">
                          <a:effectLst/>
                        </a:rPr>
                        <a:t>participle</a:t>
                      </a:r>
                      <a:endParaRPr lang="nl-NL" sz="28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tense of the aux. </a:t>
                      </a:r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make different tenses in the passive.  </a:t>
                      </a:r>
                    </a:p>
                    <a:p>
                      <a:endParaRPr lang="nl-BE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</a:t>
                      </a:r>
                      <a:r>
                        <a:rPr lang="en-GB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redecorating</a:t>
                      </a:r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house.</a:t>
                      </a:r>
                    </a:p>
                    <a:p>
                      <a:pPr lvl="0"/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house </a:t>
                      </a:r>
                      <a:r>
                        <a:rPr lang="en-GB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being redecorated</a:t>
                      </a:r>
                      <a:r>
                        <a:rPr lang="en-GB" sz="2000" b="1" i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moment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(Present Continuous Passive)</a:t>
                      </a:r>
                    </a:p>
                    <a:p>
                      <a:pPr lvl="0"/>
                      <a:endParaRPr lang="en-GB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</a:t>
                      </a:r>
                      <a:r>
                        <a:rPr lang="en-GB" sz="2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invite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 neighbour to their party every year.</a:t>
                      </a:r>
                      <a:endParaRPr lang="nl-BE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neighbour </a:t>
                      </a:r>
                      <a:r>
                        <a:rPr lang="en-GB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invited</a:t>
                      </a:r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their party every year.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(Present Simple Passive)</a:t>
                      </a:r>
                    </a:p>
                    <a:p>
                      <a:pPr lvl="0"/>
                      <a:endParaRPr lang="en-GB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Shakespeare </a:t>
                      </a:r>
                      <a:r>
                        <a:rPr lang="en-GB" sz="2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wrote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Hamlet.</a:t>
                      </a:r>
                      <a:endParaRPr lang="nl-BE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Hamlet </a:t>
                      </a:r>
                      <a:r>
                        <a:rPr lang="en-GB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written</a:t>
                      </a:r>
                      <a:r>
                        <a:rPr lang="en-GB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Shakespeare.</a:t>
                      </a:r>
                      <a:r>
                        <a:rPr lang="en-GB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(Past Simple Passive)</a:t>
                      </a:r>
                      <a:endParaRPr lang="nl-BE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nl-BE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l-B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4953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use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000" b="1" dirty="0"/>
              <a:t>1. Passive sentences move the focus from the subject to the object of active sentences.</a:t>
            </a:r>
            <a:endParaRPr lang="nl-BE" sz="2000" b="1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lvl="0"/>
            <a:r>
              <a:rPr lang="en-GB" sz="2000" i="1" dirty="0"/>
              <a:t>Alfred Hitchcock </a:t>
            </a:r>
            <a:r>
              <a:rPr lang="en-GB" sz="2000" b="1" i="1" dirty="0"/>
              <a:t>directed </a:t>
            </a:r>
            <a:r>
              <a:rPr lang="en-GB" sz="2000" i="1" dirty="0"/>
              <a:t>Psycho in 1960.</a:t>
            </a:r>
            <a:endParaRPr lang="nl-BE" sz="2000" dirty="0"/>
          </a:p>
          <a:p>
            <a:pPr lvl="0"/>
            <a:r>
              <a:rPr lang="en-GB" sz="2000" i="1" dirty="0"/>
              <a:t>Psycho, one of the classic thrillers of all time, </a:t>
            </a:r>
            <a:r>
              <a:rPr lang="en-GB" sz="2000" b="1" i="1" dirty="0"/>
              <a:t>was directed </a:t>
            </a:r>
            <a:r>
              <a:rPr lang="en-GB" sz="2000" i="1" dirty="0"/>
              <a:t>by Alfred Hitchcock.</a:t>
            </a:r>
            <a:endParaRPr lang="nl-BE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marL="0" indent="0">
              <a:buNone/>
            </a:pPr>
            <a:r>
              <a:rPr lang="en-GB" sz="2000" dirty="0" smtClean="0"/>
              <a:t>=&gt; 	The </a:t>
            </a:r>
            <a:r>
              <a:rPr lang="en-GB" sz="2000" dirty="0"/>
              <a:t>passive is not just another way of expressing the same sentence in the active.  We </a:t>
            </a:r>
            <a:r>
              <a:rPr lang="en-GB" sz="2000" dirty="0" smtClean="0"/>
              <a:t>	choose </a:t>
            </a:r>
            <a:r>
              <a:rPr lang="en-GB" sz="2000" dirty="0"/>
              <a:t>the active or the passive depending on what we are more interested in.</a:t>
            </a:r>
            <a:endParaRPr lang="nl-BE" sz="2000" dirty="0"/>
          </a:p>
          <a:p>
            <a:pPr marL="0" indent="0">
              <a:buNone/>
            </a:pPr>
            <a:r>
              <a:rPr lang="en-GB" dirty="0"/>
              <a:t> 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7067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2. </a:t>
            </a:r>
            <a:r>
              <a:rPr lang="en-GB" sz="2000" b="1" i="1" dirty="0"/>
              <a:t>By</a:t>
            </a:r>
            <a:r>
              <a:rPr lang="en-GB" sz="2000" b="1" dirty="0"/>
              <a:t> and the agent are often omitted in passive sentences if the agent </a:t>
            </a:r>
            <a:r>
              <a:rPr lang="en-GB" sz="2000" dirty="0"/>
              <a:t>:</a:t>
            </a:r>
            <a:endParaRPr lang="nl-BE" sz="2000" dirty="0"/>
          </a:p>
          <a:p>
            <a:endParaRPr lang="nl-BE" sz="2000" dirty="0"/>
          </a:p>
          <a:p>
            <a:pPr lvl="0"/>
            <a:r>
              <a:rPr lang="en-GB" sz="2000" dirty="0"/>
              <a:t>is not known.</a:t>
            </a:r>
            <a:endParaRPr lang="nl-BE" sz="2000" dirty="0"/>
          </a:p>
          <a:p>
            <a:pPr marL="0" indent="0">
              <a:buNone/>
            </a:pPr>
            <a:r>
              <a:rPr lang="en-GB" sz="2000" i="1" dirty="0" smtClean="0"/>
              <a:t>	My </a:t>
            </a:r>
            <a:r>
              <a:rPr lang="en-GB" sz="2000" i="1" dirty="0"/>
              <a:t>apartment </a:t>
            </a:r>
            <a:r>
              <a:rPr lang="en-GB" sz="2000" b="1" i="1" dirty="0"/>
              <a:t>was robbed</a:t>
            </a:r>
            <a:r>
              <a:rPr lang="en-GB" sz="2000" i="1" dirty="0"/>
              <a:t> last night.</a:t>
            </a:r>
            <a:endParaRPr lang="nl-BE" sz="2000" dirty="0"/>
          </a:p>
          <a:p>
            <a:pPr lvl="0"/>
            <a:r>
              <a:rPr lang="en-GB" sz="2000" dirty="0"/>
              <a:t>is not important.</a:t>
            </a:r>
            <a:endParaRPr lang="nl-BE" sz="2000" dirty="0"/>
          </a:p>
          <a:p>
            <a:pPr marL="0" indent="0">
              <a:buNone/>
            </a:pPr>
            <a:r>
              <a:rPr lang="en-GB" sz="2000" i="1" dirty="0" smtClean="0"/>
              <a:t>	This </a:t>
            </a:r>
            <a:r>
              <a:rPr lang="en-GB" sz="2000" i="1" dirty="0"/>
              <a:t>bridge </a:t>
            </a:r>
            <a:r>
              <a:rPr lang="en-GB" sz="2000" b="1" i="1" dirty="0"/>
              <a:t>was built</a:t>
            </a:r>
            <a:r>
              <a:rPr lang="en-GB" sz="2000" i="1" dirty="0"/>
              <a:t> in 1886.</a:t>
            </a:r>
            <a:endParaRPr lang="nl-BE" sz="2000" dirty="0"/>
          </a:p>
          <a:p>
            <a:pPr lvl="0"/>
            <a:r>
              <a:rPr lang="en-GB" sz="2000" dirty="0"/>
              <a:t>is obvious.</a:t>
            </a:r>
            <a:endParaRPr lang="nl-BE" sz="2000" dirty="0"/>
          </a:p>
          <a:p>
            <a:pPr marL="0" indent="0">
              <a:buNone/>
            </a:pPr>
            <a:r>
              <a:rPr lang="en-GB" sz="2000" i="1" dirty="0" smtClean="0"/>
              <a:t>	I </a:t>
            </a:r>
            <a:r>
              <a:rPr lang="en-GB" sz="2000" b="1" i="1" dirty="0"/>
              <a:t>was fined</a:t>
            </a:r>
            <a:r>
              <a:rPr lang="en-GB" sz="2000" i="1" dirty="0"/>
              <a:t> £ 100 for speeding.</a:t>
            </a:r>
            <a:endParaRPr lang="nl-BE" sz="20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489021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3. The passive is associated with an impersonal, formal style.  It is often used in notices and announcements.</a:t>
            </a:r>
            <a:endParaRPr lang="nl-BE" sz="2000" b="1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nl-BE" sz="2000" dirty="0"/>
          </a:p>
          <a:p>
            <a:pPr lvl="0"/>
            <a:r>
              <a:rPr lang="en-GB" sz="2000" i="1" dirty="0"/>
              <a:t>Customers are requested to refrain from smoking.</a:t>
            </a:r>
            <a:endParaRPr lang="nl-BE" sz="2000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47820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4. In informal language, we often use </a:t>
            </a:r>
            <a:r>
              <a:rPr lang="en-GB" sz="2000" b="1" i="1" dirty="0"/>
              <a:t>you, we, </a:t>
            </a:r>
            <a:r>
              <a:rPr lang="en-GB" sz="2000" b="1" dirty="0"/>
              <a:t>and </a:t>
            </a:r>
            <a:r>
              <a:rPr lang="en-GB" sz="2000" b="1" i="1" dirty="0"/>
              <a:t>they</a:t>
            </a:r>
            <a:r>
              <a:rPr lang="en-GB" sz="2000" b="1" dirty="0"/>
              <a:t> to refer to people in general or to no person in particular.  In this way, we can avoid using the passive.</a:t>
            </a:r>
            <a:endParaRPr lang="nl-BE" sz="2000" b="1" dirty="0"/>
          </a:p>
          <a:p>
            <a:pPr marL="0" indent="0">
              <a:buNone/>
            </a:pPr>
            <a:endParaRPr lang="nl-BE" sz="2000" dirty="0"/>
          </a:p>
          <a:p>
            <a:pPr lvl="0"/>
            <a:r>
              <a:rPr lang="en-GB" sz="2000" i="1" dirty="0"/>
              <a:t>You can buy stamps in lots of shops, not just the post offices.</a:t>
            </a:r>
            <a:endParaRPr lang="nl-BE" sz="2000" dirty="0"/>
          </a:p>
          <a:p>
            <a:pPr lvl="0"/>
            <a:r>
              <a:rPr lang="en-GB" sz="2000" i="1" dirty="0"/>
              <a:t>They’re building a new department store in the city centre.</a:t>
            </a:r>
            <a:endParaRPr lang="nl-BE" sz="2000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68550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Present </a:t>
            </a:r>
            <a:r>
              <a:rPr lang="nl-BE" dirty="0"/>
              <a:t>S</a:t>
            </a:r>
            <a:r>
              <a:rPr lang="nl-BE" dirty="0" smtClean="0"/>
              <a:t>imple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/>
              <a:t>C</a:t>
            </a:r>
            <a:r>
              <a:rPr lang="nl-BE" dirty="0" err="1" smtClean="0"/>
              <a:t>ontinuous</a:t>
            </a:r>
            <a:r>
              <a:rPr lang="nl-BE" dirty="0" smtClean="0"/>
              <a:t> </a:t>
            </a:r>
            <a:r>
              <a:rPr lang="nl-BE" dirty="0" err="1"/>
              <a:t>P</a:t>
            </a:r>
            <a:r>
              <a:rPr lang="nl-BE" dirty="0" err="1" smtClean="0"/>
              <a:t>assive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20211"/>
              </p:ext>
            </p:extLst>
          </p:nvPr>
        </p:nvGraphicFramePr>
        <p:xfrm>
          <a:off x="810001" y="3148642"/>
          <a:ext cx="10059282" cy="28035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59282"/>
              </a:tblGrid>
              <a:tr h="2803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FORM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Present </a:t>
                      </a:r>
                      <a:r>
                        <a:rPr lang="en-GB" sz="2000" dirty="0">
                          <a:effectLst/>
                        </a:rPr>
                        <a:t>Simple Passive                                  </a:t>
                      </a:r>
                      <a:r>
                        <a:rPr lang="en-GB" sz="2000" dirty="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GB" sz="2000" dirty="0">
                          <a:effectLst/>
                        </a:rPr>
                        <a:t> am / is / are + past participle</a:t>
                      </a:r>
                      <a:endParaRPr lang="nl-BE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nl-BE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Present Continuous Passive                         </a:t>
                      </a:r>
                      <a:r>
                        <a:rPr lang="en-GB" sz="2000" dirty="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GB" sz="2000" dirty="0">
                          <a:effectLst/>
                        </a:rPr>
                        <a:t> am / is / are being + past participle</a:t>
                      </a:r>
                      <a:endParaRPr lang="nl-B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3662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i="1" dirty="0" smtClean="0"/>
              <a:t>The same use as in the active:</a:t>
            </a:r>
          </a:p>
          <a:p>
            <a:pPr lvl="0"/>
            <a:endParaRPr lang="en-GB" sz="2000" i="1" dirty="0"/>
          </a:p>
          <a:p>
            <a:pPr lvl="0"/>
            <a:r>
              <a:rPr lang="en-GB" sz="2000" i="1" dirty="0" smtClean="0"/>
              <a:t>My </a:t>
            </a:r>
            <a:r>
              <a:rPr lang="en-GB" sz="2000" i="1" dirty="0"/>
              <a:t>car </a:t>
            </a:r>
            <a:r>
              <a:rPr lang="en-GB" sz="2000" b="1" i="1" dirty="0"/>
              <a:t>is serviced</a:t>
            </a:r>
            <a:r>
              <a:rPr lang="en-GB" sz="2000" i="1" dirty="0"/>
              <a:t> every six months.</a:t>
            </a:r>
            <a:r>
              <a:rPr lang="en-GB" sz="2000" dirty="0"/>
              <a:t> (habit)  </a:t>
            </a:r>
            <a:endParaRPr lang="nl-BE" sz="2000" dirty="0"/>
          </a:p>
          <a:p>
            <a:pPr lvl="0"/>
            <a:r>
              <a:rPr lang="en-GB" sz="2000" i="1" dirty="0"/>
              <a:t>Computers </a:t>
            </a:r>
            <a:r>
              <a:rPr lang="en-GB" sz="2000" b="1" i="1" dirty="0"/>
              <a:t>are used</a:t>
            </a:r>
            <a:r>
              <a:rPr lang="en-GB" sz="2000" i="1" dirty="0"/>
              <a:t> in all areas of life and work. </a:t>
            </a:r>
            <a:r>
              <a:rPr lang="en-GB" sz="2000" dirty="0" smtClean="0"/>
              <a:t>(a fact </a:t>
            </a:r>
            <a:r>
              <a:rPr lang="en-GB" sz="2000" dirty="0"/>
              <a:t>that is always true)  </a:t>
            </a:r>
            <a:endParaRPr lang="nl-BE" sz="2000" dirty="0"/>
          </a:p>
          <a:p>
            <a:pPr lvl="0"/>
            <a:r>
              <a:rPr lang="en-GB" sz="2000" i="1" dirty="0"/>
              <a:t>Sorry about the mess.  The house </a:t>
            </a:r>
            <a:r>
              <a:rPr lang="en-GB" sz="2000" b="1" i="1" dirty="0"/>
              <a:t>is being redecorated</a:t>
            </a:r>
            <a:r>
              <a:rPr lang="en-GB" sz="2000" i="1" dirty="0"/>
              <a:t> at the moment. </a:t>
            </a:r>
            <a:r>
              <a:rPr lang="en-GB" sz="2000" dirty="0" smtClean="0"/>
              <a:t>(an activity </a:t>
            </a:r>
            <a:r>
              <a:rPr lang="en-GB" sz="2000" dirty="0"/>
              <a:t>happening now)</a:t>
            </a:r>
            <a:endParaRPr lang="nl-BE" sz="2000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26969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23</TotalTime>
  <Words>295</Words>
  <Application>Microsoft Office PowerPoint</Application>
  <PresentationFormat>Breedbeeld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2</vt:lpstr>
      <vt:lpstr>Citeerbaar</vt:lpstr>
      <vt:lpstr>The Passive</vt:lpstr>
      <vt:lpstr>Form of the Passive</vt:lpstr>
      <vt:lpstr>use</vt:lpstr>
      <vt:lpstr>PowerPoint-presentatie</vt:lpstr>
      <vt:lpstr>PowerPoint-presentatie</vt:lpstr>
      <vt:lpstr>PowerPoint-presentatie</vt:lpstr>
      <vt:lpstr>Present Simple and Continuous Passive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</dc:title>
  <dc:creator>Kaat</dc:creator>
  <cp:lastModifiedBy>Kaat</cp:lastModifiedBy>
  <cp:revision>3</cp:revision>
  <dcterms:created xsi:type="dcterms:W3CDTF">2013-10-06T09:29:35Z</dcterms:created>
  <dcterms:modified xsi:type="dcterms:W3CDTF">2013-10-06T09:52:55Z</dcterms:modified>
</cp:coreProperties>
</file>