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3E8C1E-D41A-4D82-8881-17282E7296AB}" type="datetimeFigureOut">
              <a:rPr lang="nl-BE" smtClean="0"/>
              <a:pPr/>
              <a:t>18/04/2013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A3CA59-A9D1-4FC8-9AB3-7A414B550F8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THE FUTURE</a:t>
            </a:r>
            <a:endParaRPr lang="nl-BE" dirty="0"/>
          </a:p>
        </p:txBody>
      </p:sp>
      <p:pic>
        <p:nvPicPr>
          <p:cNvPr id="4" name="Afbeelding 3" descr="15140871-welcome-to-the-future-green-road-sign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56992"/>
            <a:ext cx="450912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The most </a:t>
            </a:r>
            <a:r>
              <a:rPr lang="nl-BE" dirty="0" err="1" smtClean="0"/>
              <a:t>common</a:t>
            </a:r>
            <a:r>
              <a:rPr lang="nl-BE" dirty="0" smtClean="0"/>
              <a:t> </a:t>
            </a:r>
            <a:r>
              <a:rPr lang="nl-BE" dirty="0" err="1" smtClean="0"/>
              <a:t>forms</a:t>
            </a:r>
            <a:r>
              <a:rPr lang="nl-BE" dirty="0" smtClean="0"/>
              <a:t> to </a:t>
            </a:r>
            <a:r>
              <a:rPr lang="nl-BE" dirty="0" err="1" smtClean="0"/>
              <a:t>refer</a:t>
            </a:r>
            <a:r>
              <a:rPr lang="nl-BE" dirty="0" smtClean="0"/>
              <a:t> to the </a:t>
            </a:r>
            <a:r>
              <a:rPr lang="nl-BE" dirty="0" err="1" smtClean="0"/>
              <a:t>future</a:t>
            </a:r>
            <a:r>
              <a:rPr lang="nl-BE" dirty="0" smtClean="0"/>
              <a:t> are :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4032448"/>
          </a:xfrm>
        </p:spPr>
        <p:txBody>
          <a:bodyPr>
            <a:normAutofit/>
          </a:bodyPr>
          <a:lstStyle/>
          <a:p>
            <a:r>
              <a:rPr lang="nl-BE" sz="3200" dirty="0" smtClean="0"/>
              <a:t>Will + </a:t>
            </a:r>
            <a:r>
              <a:rPr lang="nl-BE" sz="3200" dirty="0" err="1" smtClean="0"/>
              <a:t>infinitive</a:t>
            </a:r>
            <a:endParaRPr lang="nl-BE" sz="3200" dirty="0" smtClean="0"/>
          </a:p>
          <a:p>
            <a:pPr>
              <a:buNone/>
            </a:pPr>
            <a:r>
              <a:rPr lang="nl-BE" sz="3200" dirty="0" smtClean="0"/>
              <a:t>	</a:t>
            </a:r>
            <a:r>
              <a:rPr lang="nl-BE" sz="3200" i="1" dirty="0" smtClean="0"/>
              <a:t>In 2015 </a:t>
            </a:r>
            <a:r>
              <a:rPr lang="nl-BE" sz="3200" i="1" dirty="0" err="1" smtClean="0"/>
              <a:t>my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husband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will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be</a:t>
            </a:r>
            <a:r>
              <a:rPr lang="nl-BE" sz="3200" i="1" dirty="0" smtClean="0"/>
              <a:t> 50 </a:t>
            </a:r>
            <a:r>
              <a:rPr lang="nl-BE" sz="3200" i="1" dirty="0" err="1" smtClean="0"/>
              <a:t>years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old</a:t>
            </a:r>
            <a:r>
              <a:rPr lang="nl-BE" sz="3200" i="1" dirty="0" smtClean="0"/>
              <a:t>.</a:t>
            </a:r>
          </a:p>
          <a:p>
            <a:r>
              <a:rPr lang="nl-BE" sz="3200" dirty="0" smtClean="0"/>
              <a:t>Be </a:t>
            </a:r>
            <a:r>
              <a:rPr lang="nl-BE" sz="3200" dirty="0" err="1" smtClean="0"/>
              <a:t>going</a:t>
            </a:r>
            <a:r>
              <a:rPr lang="nl-BE" sz="3200" dirty="0" smtClean="0"/>
              <a:t> to + </a:t>
            </a:r>
            <a:r>
              <a:rPr lang="nl-BE" sz="3200" dirty="0" err="1" smtClean="0"/>
              <a:t>infinitive</a:t>
            </a:r>
            <a:endParaRPr lang="nl-BE" sz="3200" dirty="0" smtClean="0"/>
          </a:p>
          <a:p>
            <a:pPr>
              <a:buNone/>
            </a:pPr>
            <a:r>
              <a:rPr lang="nl-BE" sz="3200" dirty="0" smtClean="0"/>
              <a:t>	</a:t>
            </a:r>
            <a:r>
              <a:rPr lang="nl-BE" sz="3200" i="1" dirty="0" err="1" smtClean="0"/>
              <a:t>Next</a:t>
            </a:r>
            <a:r>
              <a:rPr lang="nl-BE" sz="3200" i="1" dirty="0" smtClean="0"/>
              <a:t> week </a:t>
            </a:r>
            <a:r>
              <a:rPr lang="nl-BE" sz="3200" i="1" dirty="0" err="1" smtClean="0"/>
              <a:t>I’m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going</a:t>
            </a:r>
            <a:r>
              <a:rPr lang="nl-BE" sz="3200" i="1" dirty="0" smtClean="0"/>
              <a:t> to </a:t>
            </a:r>
            <a:r>
              <a:rPr lang="nl-BE" sz="3200" i="1" dirty="0" err="1" smtClean="0"/>
              <a:t>study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for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my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exams</a:t>
            </a:r>
            <a:r>
              <a:rPr lang="nl-BE" sz="3200" i="1" dirty="0" smtClean="0"/>
              <a:t>.</a:t>
            </a:r>
          </a:p>
          <a:p>
            <a:r>
              <a:rPr lang="nl-BE" sz="3200" dirty="0" smtClean="0"/>
              <a:t>Present </a:t>
            </a:r>
            <a:r>
              <a:rPr lang="nl-BE" sz="3200" dirty="0" err="1" smtClean="0"/>
              <a:t>continuous</a:t>
            </a:r>
            <a:endParaRPr lang="nl-BE" sz="3200" dirty="0" smtClean="0"/>
          </a:p>
          <a:p>
            <a:pPr>
              <a:buNone/>
            </a:pPr>
            <a:r>
              <a:rPr lang="nl-BE" sz="3200" dirty="0" smtClean="0"/>
              <a:t>	</a:t>
            </a:r>
            <a:r>
              <a:rPr lang="nl-BE" sz="3200" i="1" dirty="0" err="1" smtClean="0"/>
              <a:t>I’m</a:t>
            </a:r>
            <a:r>
              <a:rPr lang="nl-BE" sz="3200" i="1" dirty="0" smtClean="0"/>
              <a:t> </a:t>
            </a:r>
            <a:r>
              <a:rPr lang="nl-BE" sz="3200" i="1" dirty="0" err="1" smtClean="0"/>
              <a:t>seeing</a:t>
            </a:r>
            <a:r>
              <a:rPr lang="nl-BE" sz="3200" i="1" dirty="0" smtClean="0"/>
              <a:t> the dentist at 5 </a:t>
            </a:r>
            <a:r>
              <a:rPr lang="nl-BE" sz="3200" i="1" dirty="0" err="1" smtClean="0"/>
              <a:t>pm</a:t>
            </a:r>
            <a:r>
              <a:rPr lang="nl-BE" sz="3200" i="1" dirty="0" smtClean="0"/>
              <a:t>.</a:t>
            </a:r>
          </a:p>
          <a:p>
            <a:pPr>
              <a:buNone/>
            </a:pPr>
            <a:r>
              <a:rPr lang="nl-BE" dirty="0" smtClean="0"/>
              <a:t>	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04664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WILL + INFINITIVE </a:t>
            </a:r>
            <a:br>
              <a:rPr lang="nl-BE" dirty="0" smtClean="0"/>
            </a:br>
            <a:r>
              <a:rPr lang="en-US" b="1" dirty="0" smtClean="0"/>
              <a:t>Decision taken at the moment of speaking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24944"/>
            <a:ext cx="7772400" cy="316835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In a shop: </a:t>
            </a:r>
            <a:r>
              <a:rPr lang="en-US" sz="3200" i="1" dirty="0" smtClean="0">
                <a:solidFill>
                  <a:schemeClr val="tx1"/>
                </a:solidFill>
              </a:rPr>
              <a:t>I'll buy the red shirt.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In a restaurant: </a:t>
            </a:r>
            <a:r>
              <a:rPr lang="en-US" sz="3200" i="1" dirty="0" smtClean="0">
                <a:solidFill>
                  <a:schemeClr val="tx1"/>
                </a:solidFill>
              </a:rPr>
              <a:t>I'll have the tomato soup.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The phone's ringing: </a:t>
            </a:r>
            <a:r>
              <a:rPr lang="en-US" sz="3200" i="1" dirty="0" smtClean="0">
                <a:solidFill>
                  <a:schemeClr val="tx1"/>
                </a:solidFill>
              </a:rPr>
              <a:t>Ok, I'll get it.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It's too hot in the room: </a:t>
            </a:r>
            <a:r>
              <a:rPr lang="en-US" sz="3200" i="1" dirty="0" smtClean="0">
                <a:solidFill>
                  <a:schemeClr val="tx1"/>
                </a:solidFill>
              </a:rPr>
              <a:t>I'll open the window.</a:t>
            </a:r>
            <a:endParaRPr lang="nl-BE" sz="3200" dirty="0" smtClean="0">
              <a:solidFill>
                <a:schemeClr val="tx1"/>
              </a:solidFill>
            </a:endParaRP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0"/>
            <a:ext cx="7772400" cy="2780927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BE GOING TO + INFINITIVE</a:t>
            </a:r>
            <a:br>
              <a:rPr lang="nl-BE" dirty="0" smtClean="0"/>
            </a:br>
            <a:r>
              <a:rPr lang="en-US" b="1" dirty="0" smtClean="0"/>
              <a:t>Decision taken before the moment of speaking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24944"/>
            <a:ext cx="7772400" cy="2880320"/>
          </a:xfrm>
        </p:spPr>
        <p:txBody>
          <a:bodyPr>
            <a:normAutofit fontScale="55000" lnSpcReduction="20000"/>
          </a:bodyPr>
          <a:lstStyle/>
          <a:p>
            <a:endParaRPr lang="en-US" sz="6700" dirty="0" smtClean="0">
              <a:solidFill>
                <a:schemeClr val="tx1"/>
              </a:solidFill>
            </a:endParaRPr>
          </a:p>
          <a:p>
            <a:r>
              <a:rPr lang="en-US" sz="6700" i="1" dirty="0" smtClean="0">
                <a:solidFill>
                  <a:schemeClr val="tx1"/>
                </a:solidFill>
              </a:rPr>
              <a:t>When I grow up, I'm going to be an engineer.</a:t>
            </a:r>
            <a:endParaRPr lang="nl-BE" sz="6700" i="1" dirty="0" smtClean="0">
              <a:solidFill>
                <a:schemeClr val="tx1"/>
              </a:solidFill>
            </a:endParaRPr>
          </a:p>
          <a:p>
            <a:r>
              <a:rPr lang="en-US" sz="6700" i="1" dirty="0" smtClean="0">
                <a:solidFill>
                  <a:schemeClr val="tx1"/>
                </a:solidFill>
              </a:rPr>
              <a:t>Next year, I'm going to stop smoking.</a:t>
            </a:r>
            <a:endParaRPr lang="nl-BE" sz="6700" i="1" dirty="0" smtClean="0">
              <a:solidFill>
                <a:schemeClr val="tx1"/>
              </a:solidFill>
            </a:endParaRPr>
          </a:p>
          <a:p>
            <a:r>
              <a:rPr lang="en-US" sz="6700" i="1" dirty="0" smtClean="0">
                <a:solidFill>
                  <a:schemeClr val="tx1"/>
                </a:solidFill>
              </a:rPr>
              <a:t>We're going to buy another car.</a:t>
            </a:r>
            <a:endParaRPr lang="nl-BE" sz="6700" i="1" dirty="0" smtClean="0">
              <a:solidFill>
                <a:schemeClr val="tx1"/>
              </a:solidFill>
            </a:endParaRPr>
          </a:p>
          <a:p>
            <a:r>
              <a:rPr lang="en-US" sz="6700" i="1" dirty="0" smtClean="0">
                <a:solidFill>
                  <a:schemeClr val="tx1"/>
                </a:solidFill>
              </a:rPr>
              <a:t>Susie's going to paint her room pink.</a:t>
            </a:r>
            <a:endParaRPr lang="nl-BE" sz="6700" i="1" dirty="0" smtClean="0">
              <a:solidFill>
                <a:schemeClr val="tx1"/>
              </a:solidFill>
            </a:endParaRP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48680"/>
            <a:ext cx="7772400" cy="176589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WILL + INFINITIVE</a:t>
            </a:r>
            <a:br>
              <a:rPr lang="nl-BE" dirty="0" smtClean="0"/>
            </a:br>
            <a:r>
              <a:rPr lang="en-US" b="1" dirty="0" smtClean="0"/>
              <a:t>Future prediction, promise or fact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7772400" cy="3096344"/>
          </a:xfrm>
        </p:spPr>
        <p:txBody>
          <a:bodyPr/>
          <a:lstStyle/>
          <a:p>
            <a:r>
              <a:rPr lang="en-US" sz="3600" i="1" dirty="0" smtClean="0">
                <a:solidFill>
                  <a:schemeClr val="tx1"/>
                </a:solidFill>
              </a:rPr>
              <a:t>Mary will be forty on the fifth of July.</a:t>
            </a:r>
            <a:endParaRPr lang="nl-BE" sz="3600" dirty="0" smtClean="0">
              <a:solidFill>
                <a:schemeClr val="tx1"/>
              </a:solidFill>
            </a:endParaRPr>
          </a:p>
          <a:p>
            <a:r>
              <a:rPr lang="en-US" sz="3600" i="1" dirty="0" smtClean="0">
                <a:solidFill>
                  <a:schemeClr val="tx1"/>
                </a:solidFill>
              </a:rPr>
              <a:t>In June the student will have an exam.</a:t>
            </a:r>
            <a:endParaRPr lang="nl-BE" sz="3600" dirty="0" smtClean="0">
              <a:solidFill>
                <a:schemeClr val="tx1"/>
              </a:solidFill>
            </a:endParaRPr>
          </a:p>
          <a:p>
            <a:r>
              <a:rPr lang="en-US" sz="3600" i="1" dirty="0" smtClean="0">
                <a:solidFill>
                  <a:schemeClr val="tx1"/>
                </a:solidFill>
              </a:rPr>
              <a:t>In 2016 the Olympic games will be in Rio.</a:t>
            </a:r>
            <a:endParaRPr lang="nl-BE" sz="3600" dirty="0" smtClean="0">
              <a:solidFill>
                <a:schemeClr val="tx1"/>
              </a:solidFill>
            </a:endParaRPr>
          </a:p>
          <a:p>
            <a:r>
              <a:rPr lang="en-US" sz="3600" i="1" dirty="0" smtClean="0">
                <a:solidFill>
                  <a:schemeClr val="tx1"/>
                </a:solidFill>
              </a:rPr>
              <a:t>I will call you when I get there.</a:t>
            </a:r>
            <a:endParaRPr lang="nl-BE" sz="3600" dirty="0" smtClean="0">
              <a:solidFill>
                <a:schemeClr val="tx1"/>
              </a:solidFill>
            </a:endParaRPr>
          </a:p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2304256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BE GOING TO + INFINITIVE</a:t>
            </a:r>
            <a:br>
              <a:rPr lang="nl-BE" dirty="0" smtClean="0"/>
            </a:br>
            <a:r>
              <a:rPr lang="en-US" b="1" dirty="0" smtClean="0"/>
              <a:t>Prediction based on opinion/observation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068960"/>
            <a:ext cx="7772400" cy="324036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Venus Williams is going to win, it's 5-0.</a:t>
            </a:r>
            <a:endParaRPr lang="nl-BE" sz="3200" i="1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Look at those clouds, it's going to rain.</a:t>
            </a:r>
            <a:endParaRPr lang="nl-BE" sz="3200" i="1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The ladder isn't stable, he's going to fall.</a:t>
            </a:r>
            <a:endParaRPr lang="nl-BE" sz="3200" i="1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Ann is going to have a baby.</a:t>
            </a:r>
            <a:endParaRPr lang="nl-BE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PRESENT CONTINUOUS</a:t>
            </a:r>
            <a:br>
              <a:rPr lang="nl-BE" dirty="0" smtClean="0"/>
            </a:br>
            <a:r>
              <a:rPr lang="nl-BE" dirty="0" err="1" smtClean="0"/>
              <a:t>Future</a:t>
            </a:r>
            <a:r>
              <a:rPr lang="nl-BE" dirty="0" smtClean="0"/>
              <a:t> arrangement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708920"/>
            <a:ext cx="7772400" cy="3744416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</a:rPr>
              <a:t>I'm seeing the doctor at 6 pm tomorrow.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We're having a party next Saturday.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They're leaving on the 20th of May .</a:t>
            </a:r>
            <a:endParaRPr lang="nl-BE" sz="3200" dirty="0" smtClean="0">
              <a:solidFill>
                <a:schemeClr val="tx1"/>
              </a:solidFill>
            </a:endParaRPr>
          </a:p>
          <a:p>
            <a:r>
              <a:rPr lang="en-US" sz="3200" i="1" dirty="0" smtClean="0">
                <a:solidFill>
                  <a:schemeClr val="tx1"/>
                </a:solidFill>
              </a:rPr>
              <a:t>James is going to the theatre tonight. </a:t>
            </a:r>
            <a:endParaRPr lang="nl-BE" sz="3200" dirty="0">
              <a:solidFill>
                <a:schemeClr val="tx1"/>
              </a:solidFill>
            </a:endParaRPr>
          </a:p>
        </p:txBody>
      </p:sp>
      <p:pic>
        <p:nvPicPr>
          <p:cNvPr id="4" name="Afbeelding 3" descr="02934_ic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397910"/>
            <a:ext cx="2990991" cy="2460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215</Words>
  <Application>Microsoft Office PowerPoint</Application>
  <PresentationFormat>Diavoorstelling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Vermogen</vt:lpstr>
      <vt:lpstr>THE FUTURE</vt:lpstr>
      <vt:lpstr>The most common forms to refer to the future are :</vt:lpstr>
      <vt:lpstr>WILL + INFINITIVE  Decision taken at the moment of speaking </vt:lpstr>
      <vt:lpstr> BE GOING TO + INFINITIVE Decision taken before the moment of speaking </vt:lpstr>
      <vt:lpstr>WILL + INFINITIVE Future prediction, promise or fact </vt:lpstr>
      <vt:lpstr>BE GOING TO + INFINITIVE Prediction based on opinion/observation </vt:lpstr>
      <vt:lpstr>PRESENT CONTINUOUS Future arrangement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</dc:title>
  <dc:creator>Kaat</dc:creator>
  <cp:lastModifiedBy>Kaat</cp:lastModifiedBy>
  <cp:revision>4</cp:revision>
  <dcterms:created xsi:type="dcterms:W3CDTF">2013-04-18T13:37:50Z</dcterms:created>
  <dcterms:modified xsi:type="dcterms:W3CDTF">2013-04-18T14:02:35Z</dcterms:modified>
</cp:coreProperties>
</file>