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Present Perfect </a:t>
            </a:r>
            <a:r>
              <a:rPr lang="nl-BE" dirty="0"/>
              <a:t>S</a:t>
            </a:r>
            <a:r>
              <a:rPr lang="nl-BE" dirty="0" smtClean="0"/>
              <a:t>imple or Present </a:t>
            </a:r>
            <a:r>
              <a:rPr lang="nl-BE" dirty="0"/>
              <a:t>P</a:t>
            </a:r>
            <a:r>
              <a:rPr lang="nl-BE" dirty="0" smtClean="0"/>
              <a:t>erfect </a:t>
            </a:r>
            <a:r>
              <a:rPr lang="nl-BE" dirty="0" err="1"/>
              <a:t>C</a:t>
            </a:r>
            <a:r>
              <a:rPr lang="nl-BE" dirty="0" err="1" smtClean="0"/>
              <a:t>ontinuous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5021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PRESENT PERFECT CONTINUOUS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443460"/>
              </p:ext>
            </p:extLst>
          </p:nvPr>
        </p:nvGraphicFramePr>
        <p:xfrm>
          <a:off x="1500996" y="1785668"/>
          <a:ext cx="7108166" cy="4383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8166"/>
              </a:tblGrid>
              <a:tr h="626278">
                <a:tc>
                  <a:txBody>
                    <a:bodyPr/>
                    <a:lstStyle/>
                    <a:p>
                      <a:pPr marL="4572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600" b="1" dirty="0">
                          <a:effectLst/>
                        </a:rPr>
                        <a:t>Affirmative</a:t>
                      </a:r>
                      <a:endParaRPr lang="nl-BE" sz="3600" b="1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57666">
                <a:tc>
                  <a:txBody>
                    <a:bodyPr/>
                    <a:lstStyle/>
                    <a:p>
                      <a:pPr marL="4699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I                    </a:t>
                      </a:r>
                      <a:r>
                        <a:rPr lang="en-GB" sz="3600" dirty="0" smtClean="0">
                          <a:effectLst/>
                        </a:rPr>
                        <a:t>have </a:t>
                      </a:r>
                      <a:r>
                        <a:rPr lang="en-GB" sz="3600" dirty="0">
                          <a:effectLst/>
                        </a:rPr>
                        <a:t>been working</a:t>
                      </a:r>
                      <a:endParaRPr lang="nl-BE" sz="3600" dirty="0">
                        <a:effectLst/>
                      </a:endParaRP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You               </a:t>
                      </a:r>
                      <a:r>
                        <a:rPr lang="en-GB" sz="3600" dirty="0" smtClean="0">
                          <a:effectLst/>
                        </a:rPr>
                        <a:t> have </a:t>
                      </a:r>
                      <a:r>
                        <a:rPr lang="en-GB" sz="3600" dirty="0">
                          <a:effectLst/>
                        </a:rPr>
                        <a:t>been working</a:t>
                      </a:r>
                      <a:endParaRPr lang="nl-BE" sz="3600" dirty="0">
                        <a:effectLst/>
                      </a:endParaRP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He/she/it     </a:t>
                      </a:r>
                      <a:r>
                        <a:rPr lang="en-GB" sz="3600" dirty="0" smtClean="0">
                          <a:effectLst/>
                        </a:rPr>
                        <a:t> </a:t>
                      </a:r>
                      <a:r>
                        <a:rPr lang="en-GB" sz="3600" b="1" dirty="0" smtClean="0">
                          <a:effectLst/>
                        </a:rPr>
                        <a:t>has</a:t>
                      </a:r>
                      <a:r>
                        <a:rPr lang="en-GB" sz="3600" dirty="0" smtClean="0">
                          <a:effectLst/>
                        </a:rPr>
                        <a:t> </a:t>
                      </a:r>
                      <a:r>
                        <a:rPr lang="en-GB" sz="3600" dirty="0">
                          <a:effectLst/>
                        </a:rPr>
                        <a:t>been working</a:t>
                      </a:r>
                      <a:endParaRPr lang="nl-BE" sz="3600" dirty="0">
                        <a:effectLst/>
                      </a:endParaRP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We                have been working</a:t>
                      </a:r>
                      <a:endParaRPr lang="nl-BE" sz="3600" dirty="0">
                        <a:effectLst/>
                      </a:endParaRP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You               have been working </a:t>
                      </a:r>
                      <a:endParaRPr lang="nl-BE" sz="3600" dirty="0">
                        <a:effectLst/>
                      </a:endParaRPr>
                    </a:p>
                    <a:p>
                      <a:pPr marL="46990">
                        <a:spcAft>
                          <a:spcPts val="600"/>
                        </a:spcAft>
                      </a:pPr>
                      <a:r>
                        <a:rPr lang="en-GB" sz="3600" dirty="0">
                          <a:effectLst/>
                        </a:rPr>
                        <a:t>They             have been working</a:t>
                      </a:r>
                      <a:endParaRPr lang="nl-BE" sz="3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649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316728"/>
              </p:ext>
            </p:extLst>
          </p:nvPr>
        </p:nvGraphicFramePr>
        <p:xfrm>
          <a:off x="1224951" y="2208362"/>
          <a:ext cx="7746521" cy="793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6521"/>
              </a:tblGrid>
              <a:tr h="610012">
                <a:tc>
                  <a:txBody>
                    <a:bodyPr/>
                    <a:lstStyle/>
                    <a:p>
                      <a:pPr marL="7620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b="1" dirty="0">
                          <a:effectLst/>
                        </a:rPr>
                        <a:t>Negative</a:t>
                      </a:r>
                      <a:endParaRPr lang="nl-BE" sz="3200" b="1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660064">
                <a:tc>
                  <a:txBody>
                    <a:bodyPr/>
                    <a:lstStyle/>
                    <a:p>
                      <a:pPr marL="4699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</a:rPr>
                        <a:t> </a:t>
                      </a:r>
                      <a:r>
                        <a:rPr lang="en-GB" sz="3200" dirty="0">
                          <a:effectLst/>
                        </a:rPr>
                        <a:t>I                </a:t>
                      </a:r>
                      <a:r>
                        <a:rPr lang="en-GB" sz="3200" dirty="0" smtClean="0">
                          <a:effectLst/>
                        </a:rPr>
                        <a:t>haven’t </a:t>
                      </a:r>
                      <a:r>
                        <a:rPr lang="en-GB" sz="3200" dirty="0">
                          <a:effectLst/>
                        </a:rPr>
                        <a:t>been working</a:t>
                      </a:r>
                      <a:endParaRPr lang="nl-BE" sz="3200" dirty="0">
                        <a:effectLst/>
                      </a:endParaRP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You            </a:t>
                      </a:r>
                      <a:r>
                        <a:rPr lang="en-GB" sz="3200" dirty="0" smtClean="0">
                          <a:effectLst/>
                        </a:rPr>
                        <a:t> haven’t </a:t>
                      </a:r>
                      <a:r>
                        <a:rPr lang="en-GB" sz="3200" dirty="0">
                          <a:effectLst/>
                        </a:rPr>
                        <a:t>been working</a:t>
                      </a:r>
                      <a:endParaRPr lang="nl-BE" sz="3200" dirty="0">
                        <a:effectLst/>
                      </a:endParaRP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He/she/it  </a:t>
                      </a:r>
                      <a:r>
                        <a:rPr lang="en-GB" sz="3200" dirty="0" smtClean="0">
                          <a:effectLst/>
                        </a:rPr>
                        <a:t> </a:t>
                      </a:r>
                      <a:r>
                        <a:rPr lang="en-GB" sz="3200" b="1" dirty="0" smtClean="0">
                          <a:effectLst/>
                        </a:rPr>
                        <a:t>hasn’t</a:t>
                      </a:r>
                      <a:r>
                        <a:rPr lang="en-GB" sz="3200" dirty="0" smtClean="0">
                          <a:effectLst/>
                        </a:rPr>
                        <a:t> </a:t>
                      </a:r>
                      <a:r>
                        <a:rPr lang="en-GB" sz="3200" dirty="0">
                          <a:effectLst/>
                        </a:rPr>
                        <a:t>been working</a:t>
                      </a:r>
                      <a:endParaRPr lang="nl-BE" sz="3200" dirty="0">
                        <a:effectLst/>
                      </a:endParaRP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We             haven’t been working</a:t>
                      </a:r>
                      <a:endParaRPr lang="nl-BE" sz="3200" dirty="0">
                        <a:effectLst/>
                      </a:endParaRP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You            haven’t been working</a:t>
                      </a:r>
                      <a:endParaRPr lang="nl-BE" sz="3200" dirty="0">
                        <a:effectLst/>
                      </a:endParaRP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They          haven’t been working</a:t>
                      </a:r>
                      <a:endParaRPr lang="nl-BE" sz="3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660064"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endParaRPr lang="nl-BE" sz="32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849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879"/>
          </a:xfrm>
        </p:spPr>
        <p:txBody>
          <a:bodyPr/>
          <a:lstStyle/>
          <a:p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874740"/>
              </p:ext>
            </p:extLst>
          </p:nvPr>
        </p:nvGraphicFramePr>
        <p:xfrm>
          <a:off x="677333" y="1578635"/>
          <a:ext cx="8596668" cy="4822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8014"/>
                <a:gridCol w="2193423"/>
                <a:gridCol w="2295231"/>
              </a:tblGrid>
              <a:tr h="945615">
                <a:tc>
                  <a:txBody>
                    <a:bodyPr/>
                    <a:lstStyle/>
                    <a:p>
                      <a:pPr marL="4572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effectLst/>
                        </a:rPr>
                        <a:t>Yes/no </a:t>
                      </a:r>
                      <a:r>
                        <a:rPr lang="en-GB" sz="2400" b="1" dirty="0" smtClean="0">
                          <a:effectLst/>
                        </a:rPr>
                        <a:t>questions</a:t>
                      </a:r>
                      <a:endParaRPr lang="nl-BE" sz="2400" b="1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8318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effectLst/>
                        </a:rPr>
                        <a:t>Short </a:t>
                      </a:r>
                      <a:r>
                        <a:rPr lang="en-GB" sz="2400" b="1" dirty="0" smtClean="0">
                          <a:effectLst/>
                        </a:rPr>
                        <a:t>answers</a:t>
                      </a:r>
                      <a:endParaRPr lang="nl-BE" sz="2400" b="1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620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nl-BE" sz="24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876551">
                <a:tc>
                  <a:txBody>
                    <a:bodyPr/>
                    <a:lstStyle/>
                    <a:p>
                      <a:pPr marL="4572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Have I been working long?</a:t>
                      </a:r>
                      <a:endParaRPr lang="nl-BE" sz="2400" dirty="0">
                        <a:effectLst/>
                      </a:endParaRP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Have you been working long?</a:t>
                      </a:r>
                      <a:endParaRPr lang="nl-BE" sz="2400" dirty="0">
                        <a:effectLst/>
                      </a:endParaRP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Has he/she/it been working long?</a:t>
                      </a:r>
                      <a:endParaRPr lang="nl-BE" sz="2400" dirty="0">
                        <a:effectLst/>
                      </a:endParaRP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Have we been working long?</a:t>
                      </a:r>
                      <a:endParaRPr lang="nl-BE" sz="2400" dirty="0">
                        <a:effectLst/>
                      </a:endParaRP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Have you been working long?</a:t>
                      </a:r>
                      <a:endParaRPr lang="nl-BE" sz="2400" dirty="0">
                        <a:effectLst/>
                      </a:endParaRP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Have they been working long?    </a:t>
                      </a:r>
                      <a:endParaRPr lang="nl-BE" sz="2400" dirty="0">
                        <a:effectLst/>
                      </a:endParaRPr>
                    </a:p>
                    <a:p>
                      <a:pPr marL="45720"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nl-BE" sz="24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8318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Yes, I have.</a:t>
                      </a:r>
                      <a:endParaRPr lang="nl-BE" sz="2400" dirty="0">
                        <a:effectLst/>
                      </a:endParaRPr>
                    </a:p>
                    <a:p>
                      <a:pPr marL="83185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nl-BE" sz="24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62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No, I haven’t.</a:t>
                      </a:r>
                      <a:endParaRPr lang="nl-BE" sz="2400" dirty="0">
                        <a:effectLst/>
                      </a:endParaRP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nl-BE" sz="24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26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20465"/>
              </p:ext>
            </p:extLst>
          </p:nvPr>
        </p:nvGraphicFramePr>
        <p:xfrm>
          <a:off x="983411" y="2165231"/>
          <a:ext cx="7573993" cy="3950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3993"/>
              </a:tblGrid>
              <a:tr h="1316967">
                <a:tc>
                  <a:txBody>
                    <a:bodyPr/>
                    <a:lstStyle/>
                    <a:p>
                      <a:pPr marL="6921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b="1" dirty="0" err="1" smtClean="0">
                          <a:effectLst/>
                        </a:rPr>
                        <a:t>wh</a:t>
                      </a:r>
                      <a:r>
                        <a:rPr lang="en-GB" sz="2800" b="1" dirty="0" smtClean="0">
                          <a:effectLst/>
                        </a:rPr>
                        <a:t>-questions</a:t>
                      </a:r>
                      <a:endParaRPr lang="nl-BE" sz="2800" b="1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33931">
                <a:tc>
                  <a:txBody>
                    <a:bodyPr/>
                    <a:lstStyle/>
                    <a:p>
                      <a:pPr marL="69215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Where have you been working </a:t>
                      </a:r>
                      <a:r>
                        <a:rPr lang="en-GB" sz="2800" dirty="0" smtClean="0">
                          <a:effectLst/>
                        </a:rPr>
                        <a:t>?</a:t>
                      </a:r>
                    </a:p>
                    <a:p>
                      <a:pPr marL="69215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Why</a:t>
                      </a:r>
                      <a:r>
                        <a:rPr lang="en-GB" sz="2800" baseline="0" dirty="0" smtClean="0">
                          <a:effectLst/>
                        </a:rPr>
                        <a:t> have you been running so long </a:t>
                      </a:r>
                      <a:r>
                        <a:rPr lang="en-GB" sz="2800" dirty="0" smtClean="0">
                          <a:effectLst/>
                        </a:rPr>
                        <a:t>?</a:t>
                      </a:r>
                    </a:p>
                    <a:p>
                      <a:pPr marL="69215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Trebuchet MS" panose="020B0603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What has Peter been doing all day ?</a:t>
                      </a:r>
                    </a:p>
                    <a:p>
                      <a:pPr marL="69215">
                        <a:spcAft>
                          <a:spcPts val="0"/>
                        </a:spcAft>
                      </a:pPr>
                      <a:endParaRPr lang="en-GB" sz="2800" dirty="0" smtClean="0">
                        <a:effectLst/>
                        <a:latin typeface="Trebuchet MS" panose="020B0603020202020204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752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396816"/>
            <a:ext cx="8596668" cy="1362974"/>
          </a:xfrm>
        </p:spPr>
        <p:txBody>
          <a:bodyPr/>
          <a:lstStyle/>
          <a:p>
            <a:r>
              <a:rPr lang="nl-BE" dirty="0" smtClean="0"/>
              <a:t>We </a:t>
            </a:r>
            <a:r>
              <a:rPr lang="nl-BE" dirty="0" err="1" smtClean="0"/>
              <a:t>use</a:t>
            </a:r>
            <a:r>
              <a:rPr lang="nl-BE" dirty="0" smtClean="0"/>
              <a:t> the present perfect </a:t>
            </a:r>
            <a:r>
              <a:rPr lang="nl-BE" dirty="0" err="1" smtClean="0"/>
              <a:t>continuous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express</a:t>
            </a:r>
            <a:r>
              <a:rPr lang="nl-BE" dirty="0" smtClean="0"/>
              <a:t>: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20174"/>
            <a:ext cx="8673700" cy="452024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b="1" dirty="0"/>
              <a:t>an activity that began in the past and is continuing now</a:t>
            </a:r>
            <a:endParaRPr lang="nl-BE" sz="2400" dirty="0"/>
          </a:p>
          <a:p>
            <a:pPr marL="0" indent="0">
              <a:buNone/>
            </a:pPr>
            <a:r>
              <a:rPr lang="en-GB" sz="2400" b="1" dirty="0"/>
              <a:t> </a:t>
            </a:r>
            <a:endParaRPr lang="nl-BE" sz="2400" dirty="0"/>
          </a:p>
          <a:p>
            <a:r>
              <a:rPr lang="en-GB" sz="2400" dirty="0"/>
              <a:t>I</a:t>
            </a:r>
            <a:r>
              <a:rPr lang="en-GB" sz="2400" i="1" dirty="0"/>
              <a:t>’ve been studying</a:t>
            </a:r>
            <a:r>
              <a:rPr lang="en-GB" sz="2400" dirty="0"/>
              <a:t> English for three years.</a:t>
            </a:r>
            <a:endParaRPr lang="nl-BE" sz="2400" dirty="0"/>
          </a:p>
          <a:p>
            <a:r>
              <a:rPr lang="en-GB" sz="2400" dirty="0"/>
              <a:t>How long </a:t>
            </a:r>
            <a:r>
              <a:rPr lang="en-GB" sz="2400" i="1" dirty="0"/>
              <a:t>have </a:t>
            </a:r>
            <a:r>
              <a:rPr lang="en-GB" sz="2400" dirty="0"/>
              <a:t>you </a:t>
            </a:r>
            <a:r>
              <a:rPr lang="en-GB" sz="2400" i="1" dirty="0"/>
              <a:t>been working</a:t>
            </a:r>
            <a:r>
              <a:rPr lang="en-GB" sz="2400" dirty="0"/>
              <a:t> here ?</a:t>
            </a:r>
            <a:endParaRPr lang="nl-BE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nl-BE" sz="2400" dirty="0"/>
          </a:p>
          <a:p>
            <a:pPr marL="0" lvl="0" indent="0">
              <a:buNone/>
            </a:pPr>
            <a:r>
              <a:rPr lang="en-GB" sz="2400" b="1" dirty="0"/>
              <a:t>a past activity that has caused a present result </a:t>
            </a:r>
            <a:endParaRPr lang="nl-BE" sz="2400" dirty="0"/>
          </a:p>
          <a:p>
            <a:pPr marL="0" indent="0">
              <a:buNone/>
            </a:pPr>
            <a:r>
              <a:rPr lang="en-GB" sz="2400" b="1" dirty="0"/>
              <a:t> </a:t>
            </a:r>
            <a:endParaRPr lang="nl-BE" sz="2400" dirty="0"/>
          </a:p>
          <a:p>
            <a:r>
              <a:rPr lang="en-GB" sz="2400" dirty="0"/>
              <a:t>I</a:t>
            </a:r>
            <a:r>
              <a:rPr lang="en-GB" sz="2400" i="1" dirty="0"/>
              <a:t>’ve been working</a:t>
            </a:r>
            <a:r>
              <a:rPr lang="en-GB" sz="2400" dirty="0"/>
              <a:t> all day. (I’m tired now)</a:t>
            </a:r>
            <a:endParaRPr lang="nl-BE" sz="2400" dirty="0"/>
          </a:p>
          <a:p>
            <a:r>
              <a:rPr lang="en-GB" sz="2400" i="1" dirty="0"/>
              <a:t>Have</a:t>
            </a:r>
            <a:r>
              <a:rPr lang="en-GB" sz="2400" dirty="0"/>
              <a:t> you </a:t>
            </a:r>
            <a:r>
              <a:rPr lang="en-GB" sz="2400" i="1" dirty="0"/>
              <a:t>been crying </a:t>
            </a:r>
            <a:r>
              <a:rPr lang="en-GB" sz="2400" dirty="0"/>
              <a:t>? (your eyes are red) </a:t>
            </a:r>
            <a:endParaRPr lang="nl-BE" sz="24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17025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224288"/>
            <a:ext cx="8596668" cy="802256"/>
          </a:xfrm>
        </p:spPr>
        <p:txBody>
          <a:bodyPr>
            <a:normAutofit fontScale="90000"/>
          </a:bodyPr>
          <a:lstStyle/>
          <a:p>
            <a:r>
              <a:rPr lang="en-GB" sz="3100" b="1" dirty="0"/>
              <a:t>PRESENT PERFECT SIMPLE or CONTINUOUS </a:t>
            </a:r>
            <a:r>
              <a:rPr lang="en-GB" sz="3100" b="1" dirty="0" smtClean="0"/>
              <a:t>(1)?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3464" y="854016"/>
            <a:ext cx="8574657" cy="57710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000" b="1" dirty="0"/>
              <a:t>Sometimes there is no difference between the Simple and the </a:t>
            </a:r>
            <a:r>
              <a:rPr lang="en-GB" sz="2000" b="1" dirty="0" smtClean="0"/>
              <a:t>Continuous:</a:t>
            </a:r>
            <a:endParaRPr lang="nl-BE" sz="2000" b="1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marL="0" indent="0">
              <a:buNone/>
            </a:pPr>
            <a:r>
              <a:rPr lang="en-GB" sz="2000" dirty="0" smtClean="0"/>
              <a:t>	I</a:t>
            </a:r>
            <a:r>
              <a:rPr lang="en-GB" sz="2000" i="1" dirty="0" smtClean="0"/>
              <a:t>’ve </a:t>
            </a:r>
            <a:r>
              <a:rPr lang="en-GB" sz="2000" i="1" dirty="0"/>
              <a:t>played</a:t>
            </a:r>
            <a:r>
              <a:rPr lang="en-GB" sz="2000" dirty="0"/>
              <a:t> / I’</a:t>
            </a:r>
            <a:r>
              <a:rPr lang="en-GB" sz="2000" i="1" dirty="0"/>
              <a:t>ve been playing</a:t>
            </a:r>
            <a:r>
              <a:rPr lang="en-GB" sz="2000" dirty="0"/>
              <a:t> the piano since I was a boy.</a:t>
            </a:r>
            <a:endParaRPr lang="nl-BE" sz="200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lvl="0"/>
            <a:r>
              <a:rPr lang="en-GB" sz="2000" b="1" dirty="0"/>
              <a:t>The Continuous can express a temporary activity, and the Simple a permanent </a:t>
            </a:r>
            <a:r>
              <a:rPr lang="en-GB" sz="2000" b="1" dirty="0" smtClean="0"/>
              <a:t>state:</a:t>
            </a:r>
            <a:endParaRPr lang="nl-BE" sz="2000" b="1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r>
              <a:rPr lang="en-GB" sz="2000" i="1" dirty="0" smtClean="0"/>
              <a:t>	I’ve </a:t>
            </a:r>
            <a:r>
              <a:rPr lang="en-GB" sz="2000" i="1" dirty="0"/>
              <a:t>been living</a:t>
            </a:r>
            <a:r>
              <a:rPr lang="en-GB" sz="2000" dirty="0"/>
              <a:t> in this house for the past few months. (temporary)</a:t>
            </a:r>
            <a:endParaRPr lang="nl-BE" sz="2000" dirty="0"/>
          </a:p>
          <a:p>
            <a:pPr marL="0" indent="0">
              <a:buNone/>
            </a:pPr>
            <a:r>
              <a:rPr lang="en-GB" sz="2000" dirty="0" smtClean="0"/>
              <a:t>	I</a:t>
            </a:r>
            <a:r>
              <a:rPr lang="en-GB" sz="2000" i="1" dirty="0" smtClean="0"/>
              <a:t>’ve </a:t>
            </a:r>
            <a:r>
              <a:rPr lang="en-GB" sz="2000" i="1" dirty="0"/>
              <a:t>lived </a:t>
            </a:r>
            <a:r>
              <a:rPr lang="en-GB" sz="2000" dirty="0"/>
              <a:t>here all my life. (permanent)</a:t>
            </a:r>
            <a:endParaRPr lang="nl-BE" sz="200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lvl="0"/>
            <a:r>
              <a:rPr lang="en-GB" sz="2000" b="1" dirty="0"/>
              <a:t>The Simple expresses a completed </a:t>
            </a:r>
            <a:r>
              <a:rPr lang="en-GB" sz="2000" b="1" dirty="0" smtClean="0"/>
              <a:t>action:</a:t>
            </a:r>
            <a:endParaRPr lang="nl-BE" sz="2000" b="1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marL="0" indent="0">
              <a:buNone/>
            </a:pPr>
            <a:r>
              <a:rPr lang="en-GB" sz="2000" dirty="0" smtClean="0"/>
              <a:t>	I</a:t>
            </a:r>
            <a:r>
              <a:rPr lang="en-GB" sz="2000" i="1" dirty="0" smtClean="0"/>
              <a:t>’ve </a:t>
            </a:r>
            <a:r>
              <a:rPr lang="en-GB" sz="2000" i="1" dirty="0"/>
              <a:t>painted</a:t>
            </a:r>
            <a:r>
              <a:rPr lang="en-GB" sz="2000" dirty="0"/>
              <a:t>  the kitchen, and now I’m doing the bathroom.</a:t>
            </a:r>
            <a:endParaRPr lang="nl-BE" sz="2000" dirty="0"/>
          </a:p>
          <a:p>
            <a:pPr marL="0" indent="0">
              <a:buNone/>
            </a:pPr>
            <a:r>
              <a:rPr lang="en-GB" sz="2000" dirty="0" smtClean="0"/>
              <a:t>	I’ve </a:t>
            </a:r>
            <a:r>
              <a:rPr lang="en-GB" sz="2000" dirty="0"/>
              <a:t>got paint in my hair because I</a:t>
            </a:r>
            <a:r>
              <a:rPr lang="en-GB" sz="2000" i="1" dirty="0"/>
              <a:t>’ve been decorating</a:t>
            </a:r>
            <a:r>
              <a:rPr lang="en-GB" sz="2000" dirty="0"/>
              <a:t>.</a:t>
            </a:r>
            <a:endParaRPr lang="nl-BE" sz="20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989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396815"/>
            <a:ext cx="8596668" cy="1224951"/>
          </a:xfrm>
        </p:spPr>
        <p:txBody>
          <a:bodyPr>
            <a:normAutofit fontScale="90000"/>
          </a:bodyPr>
          <a:lstStyle/>
          <a:p>
            <a:r>
              <a:rPr lang="en-GB" sz="3100" b="1" dirty="0"/>
              <a:t>PRESENT PERFECT SIMPLE or CONTINUOUS </a:t>
            </a:r>
            <a:r>
              <a:rPr lang="en-GB" sz="3100" b="1" dirty="0" smtClean="0"/>
              <a:t>(2)?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4347"/>
            <a:ext cx="8596668" cy="4687016"/>
          </a:xfrm>
        </p:spPr>
        <p:txBody>
          <a:bodyPr/>
          <a:lstStyle/>
          <a:p>
            <a:pPr lvl="0"/>
            <a:r>
              <a:rPr lang="en-GB" sz="2000" b="1" dirty="0"/>
              <a:t>The Continuous is not possible if the sentence gives a number or </a:t>
            </a:r>
            <a:r>
              <a:rPr lang="en-GB" sz="2000" b="1" dirty="0" smtClean="0"/>
              <a:t>quantity:</a:t>
            </a:r>
            <a:endParaRPr lang="nl-BE" sz="2000" b="1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marL="0" indent="0">
              <a:buNone/>
            </a:pPr>
            <a:r>
              <a:rPr lang="en-GB" sz="2000" dirty="0" smtClean="0"/>
              <a:t>	I’ve </a:t>
            </a:r>
            <a:r>
              <a:rPr lang="en-GB" sz="2000" dirty="0"/>
              <a:t>been reading all day. 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I</a:t>
            </a:r>
            <a:r>
              <a:rPr lang="en-GB" sz="2000" i="1" dirty="0" smtClean="0"/>
              <a:t>’ve </a:t>
            </a:r>
            <a:r>
              <a:rPr lang="en-GB" sz="2000" i="1" dirty="0"/>
              <a:t>read</a:t>
            </a:r>
            <a:r>
              <a:rPr lang="en-GB" sz="2000" dirty="0"/>
              <a:t>  ten chapters.</a:t>
            </a:r>
            <a:endParaRPr lang="nl-BE" sz="200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lvl="0"/>
            <a:r>
              <a:rPr lang="en-GB" sz="2000" b="1" dirty="0"/>
              <a:t>Depending on whether the verb expresses the idea of a long </a:t>
            </a:r>
            <a:r>
              <a:rPr lang="en-GB" sz="2000" b="1" dirty="0" smtClean="0"/>
              <a:t>time:</a:t>
            </a:r>
            <a:endParaRPr lang="nl-BE" sz="2000" b="1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marL="0" indent="0">
              <a:buNone/>
            </a:pPr>
            <a:r>
              <a:rPr lang="en-GB" sz="2000" dirty="0" smtClean="0"/>
              <a:t>	I</a:t>
            </a:r>
            <a:r>
              <a:rPr lang="en-GB" sz="2000" i="1" dirty="0" smtClean="0"/>
              <a:t>’ve </a:t>
            </a:r>
            <a:r>
              <a:rPr lang="en-GB" sz="2000" i="1" dirty="0"/>
              <a:t>cut</a:t>
            </a:r>
            <a:r>
              <a:rPr lang="en-GB" sz="2000" dirty="0"/>
              <a:t> my finger. (one short action)</a:t>
            </a:r>
            <a:endParaRPr lang="nl-BE" sz="2000" dirty="0"/>
          </a:p>
          <a:p>
            <a:pPr marL="0" indent="0">
              <a:buNone/>
            </a:pPr>
            <a:r>
              <a:rPr lang="en-GB" sz="2000" dirty="0" smtClean="0"/>
              <a:t>	I</a:t>
            </a:r>
            <a:r>
              <a:rPr lang="en-GB" sz="2000" i="1" dirty="0" smtClean="0"/>
              <a:t>’ve </a:t>
            </a:r>
            <a:r>
              <a:rPr lang="en-GB" sz="2000" i="1" dirty="0"/>
              <a:t>been cutting </a:t>
            </a:r>
            <a:r>
              <a:rPr lang="en-GB" sz="2000" dirty="0"/>
              <a:t>firewood. (perhaps over several hours) </a:t>
            </a:r>
            <a:endParaRPr lang="nl-BE" sz="20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3953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197</Words>
  <Application>Microsoft Office PowerPoint</Application>
  <PresentationFormat>Breedbeeld</PresentationFormat>
  <Paragraphs>68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Times</vt:lpstr>
      <vt:lpstr>Times New Roman</vt:lpstr>
      <vt:lpstr>Trebuchet MS</vt:lpstr>
      <vt:lpstr>Wingdings 3</vt:lpstr>
      <vt:lpstr>Facet</vt:lpstr>
      <vt:lpstr>Present Perfect Simple or Present Perfect Continuous?</vt:lpstr>
      <vt:lpstr>PRESENT PERFECT CONTINUOUS</vt:lpstr>
      <vt:lpstr>PowerPoint-presentatie</vt:lpstr>
      <vt:lpstr>PowerPoint-presentatie</vt:lpstr>
      <vt:lpstr>PowerPoint-presentatie</vt:lpstr>
      <vt:lpstr>We use the present perfect continuous to express:</vt:lpstr>
      <vt:lpstr>PRESENT PERFECT SIMPLE or CONTINUOUS (1)? </vt:lpstr>
      <vt:lpstr>PRESENT PERFECT SIMPLE or CONTINUOUS (2)?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simple or present perfect continuous?</dc:title>
  <dc:creator>Kathleen De Loof</dc:creator>
  <cp:lastModifiedBy>Kathleen De Loof</cp:lastModifiedBy>
  <cp:revision>3</cp:revision>
  <dcterms:created xsi:type="dcterms:W3CDTF">2014-08-15T11:28:59Z</dcterms:created>
  <dcterms:modified xsi:type="dcterms:W3CDTF">2014-08-15T11:50:11Z</dcterms:modified>
</cp:coreProperties>
</file>