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MODAL VERBS OF POSSIBILITY AND PROBABILITY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0614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267419"/>
            <a:ext cx="10571998" cy="1150219"/>
          </a:xfrm>
        </p:spPr>
        <p:txBody>
          <a:bodyPr/>
          <a:lstStyle/>
          <a:p>
            <a:r>
              <a:rPr lang="en-GB" dirty="0"/>
              <a:t>1. Present and future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8712" y="2173857"/>
            <a:ext cx="10554574" cy="46841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b="1" dirty="0"/>
              <a:t>(present infinitive)</a:t>
            </a:r>
            <a:endParaRPr lang="nl-BE" sz="2400" b="1" dirty="0"/>
          </a:p>
          <a:p>
            <a:pPr marL="0" indent="0">
              <a:buNone/>
            </a:pPr>
            <a:r>
              <a:rPr lang="en-GB" sz="2400" dirty="0"/>
              <a:t>You	</a:t>
            </a:r>
            <a:r>
              <a:rPr lang="en-GB" sz="2400" u="sng" dirty="0" smtClean="0"/>
              <a:t>must </a:t>
            </a:r>
            <a:r>
              <a:rPr lang="en-GB" sz="2400" u="sng" dirty="0"/>
              <a:t>be</a:t>
            </a:r>
            <a:r>
              <a:rPr lang="en-GB" sz="2400" dirty="0"/>
              <a:t>		tired after such a long day.</a:t>
            </a:r>
            <a:endParaRPr lang="nl-BE" sz="2400" dirty="0"/>
          </a:p>
          <a:p>
            <a:pPr marL="0" indent="0">
              <a:buNone/>
            </a:pPr>
            <a:r>
              <a:rPr lang="en-GB" sz="2400" dirty="0"/>
              <a:t>		</a:t>
            </a:r>
            <a:r>
              <a:rPr lang="en-GB" sz="2400" u="sng" dirty="0"/>
              <a:t>might be</a:t>
            </a:r>
            <a:r>
              <a:rPr lang="en-GB" sz="2400" dirty="0"/>
              <a:t>		</a:t>
            </a:r>
            <a:endParaRPr lang="nl-BE" sz="2400" dirty="0"/>
          </a:p>
          <a:p>
            <a:pPr marL="0" indent="0">
              <a:buNone/>
            </a:pPr>
            <a:r>
              <a:rPr lang="en-GB" sz="2400" dirty="0"/>
              <a:t>		</a:t>
            </a:r>
            <a:r>
              <a:rPr lang="en-GB" sz="2400" u="sng" dirty="0" smtClean="0"/>
              <a:t>could </a:t>
            </a:r>
            <a:r>
              <a:rPr lang="en-GB" sz="2400" u="sng" dirty="0"/>
              <a:t>be</a:t>
            </a:r>
            <a:endParaRPr lang="nl-BE" sz="2400" dirty="0"/>
          </a:p>
          <a:p>
            <a:pPr marL="0" indent="0">
              <a:buNone/>
            </a:pPr>
            <a:r>
              <a:rPr lang="en-GB" sz="2400" dirty="0" smtClean="0"/>
              <a:t>You </a:t>
            </a:r>
            <a:r>
              <a:rPr lang="en-GB" sz="2400" dirty="0"/>
              <a:t>	</a:t>
            </a:r>
            <a:r>
              <a:rPr lang="en-GB" sz="2400" u="sng" dirty="0"/>
              <a:t>can’t be</a:t>
            </a:r>
            <a:r>
              <a:rPr lang="en-GB" sz="2400" dirty="0"/>
              <a:t>		tired after such a good night.</a:t>
            </a:r>
            <a:endParaRPr lang="nl-BE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endParaRPr lang="nl-BE" sz="2400" dirty="0"/>
          </a:p>
          <a:p>
            <a:pPr marL="0" indent="0">
              <a:buNone/>
            </a:pPr>
            <a:r>
              <a:rPr lang="en-GB" sz="2400" b="1" dirty="0" smtClean="0"/>
              <a:t>(</a:t>
            </a:r>
            <a:r>
              <a:rPr lang="en-GB" sz="2400" b="1" dirty="0"/>
              <a:t>continuous infinitive)</a:t>
            </a:r>
            <a:endParaRPr lang="nl-BE" sz="2400" b="1" dirty="0"/>
          </a:p>
          <a:p>
            <a:pPr marL="0" indent="0">
              <a:buNone/>
            </a:pPr>
            <a:r>
              <a:rPr lang="en-GB" sz="2400" dirty="0"/>
              <a:t>She 	</a:t>
            </a:r>
            <a:r>
              <a:rPr lang="en-GB" sz="2400" u="sng" dirty="0"/>
              <a:t>must be</a:t>
            </a:r>
            <a:r>
              <a:rPr lang="en-GB" sz="2400" dirty="0"/>
              <a:t> 		working day and night.	</a:t>
            </a:r>
            <a:endParaRPr lang="nl-BE" sz="2400" dirty="0"/>
          </a:p>
          <a:p>
            <a:pPr marL="0" indent="0">
              <a:buNone/>
            </a:pPr>
            <a:r>
              <a:rPr lang="en-GB" sz="2400" dirty="0"/>
              <a:t>		</a:t>
            </a:r>
            <a:r>
              <a:rPr lang="en-GB" sz="2400" u="sng" dirty="0" smtClean="0"/>
              <a:t>might </a:t>
            </a:r>
            <a:r>
              <a:rPr lang="en-GB" sz="2400" u="sng" dirty="0"/>
              <a:t>be</a:t>
            </a:r>
            <a:r>
              <a:rPr lang="en-GB" sz="2400" dirty="0"/>
              <a:t> 	</a:t>
            </a:r>
            <a:endParaRPr lang="nl-BE" sz="2400" dirty="0"/>
          </a:p>
          <a:p>
            <a:pPr marL="0" indent="0">
              <a:buNone/>
            </a:pPr>
            <a:r>
              <a:rPr lang="en-GB" sz="2400" dirty="0"/>
              <a:t>		</a:t>
            </a:r>
            <a:r>
              <a:rPr lang="en-GB" sz="2400" u="sng" dirty="0" smtClean="0"/>
              <a:t>could </a:t>
            </a:r>
            <a:r>
              <a:rPr lang="en-GB" sz="2400" u="sng" dirty="0"/>
              <a:t>be</a:t>
            </a:r>
            <a:endParaRPr lang="nl-BE" sz="2400" dirty="0"/>
          </a:p>
          <a:p>
            <a:pPr marL="0" indent="0">
              <a:buNone/>
            </a:pPr>
            <a:r>
              <a:rPr lang="en-GB" sz="2400" dirty="0" smtClean="0"/>
              <a:t>She </a:t>
            </a:r>
            <a:r>
              <a:rPr lang="en-GB" sz="2400" dirty="0"/>
              <a:t>	</a:t>
            </a:r>
            <a:r>
              <a:rPr lang="en-GB" sz="2400" u="sng" dirty="0"/>
              <a:t>can’t be</a:t>
            </a:r>
            <a:r>
              <a:rPr lang="en-GB" sz="2400" dirty="0"/>
              <a:t>		working very hard. </a:t>
            </a:r>
            <a:endParaRPr lang="nl-BE" sz="2400" dirty="0"/>
          </a:p>
          <a:p>
            <a:pPr marL="0" indent="0">
              <a:buNone/>
            </a:pPr>
            <a:r>
              <a:rPr lang="en-GB" dirty="0"/>
              <a:t> 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17301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must/can’t</a:t>
            </a:r>
            <a:r>
              <a:rPr lang="en-GB" sz="2400" dirty="0"/>
              <a:t>	</a:t>
            </a:r>
            <a:r>
              <a:rPr lang="en-GB" sz="2400" dirty="0" smtClean="0"/>
              <a:t>=&gt;</a:t>
            </a:r>
            <a:r>
              <a:rPr lang="en-GB" sz="2400" dirty="0"/>
              <a:t>	strong possibility / probability (</a:t>
            </a:r>
            <a:r>
              <a:rPr lang="en-US" sz="2400" dirty="0"/>
              <a:t>Dutch : </a:t>
            </a:r>
            <a:r>
              <a:rPr lang="en-US" sz="2400" dirty="0" err="1"/>
              <a:t>moet</a:t>
            </a:r>
            <a:r>
              <a:rPr lang="en-US" sz="2400" dirty="0"/>
              <a:t> /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)</a:t>
            </a:r>
            <a:endParaRPr lang="nl-BE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nl-BE" sz="2400" dirty="0"/>
          </a:p>
          <a:p>
            <a:pPr marL="0" indent="0">
              <a:buNone/>
            </a:pPr>
            <a:r>
              <a:rPr lang="en-GB" sz="2400" dirty="0" smtClean="0"/>
              <a:t>might/could    </a:t>
            </a:r>
            <a:r>
              <a:rPr lang="en-GB" sz="2400" dirty="0"/>
              <a:t>=&gt;	weaker probability (Dutch : no similar, comparable forms</a:t>
            </a:r>
            <a:r>
              <a:rPr lang="en-GB" sz="2400" dirty="0" smtClean="0"/>
              <a:t>)</a:t>
            </a:r>
            <a:endParaRPr lang="nl-BE" sz="2400" dirty="0"/>
          </a:p>
          <a:p>
            <a:pPr marL="0" indent="0">
              <a:buNone/>
            </a:pPr>
            <a:r>
              <a:rPr lang="en-GB" sz="2400" dirty="0"/>
              <a:t>		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in </a:t>
            </a:r>
            <a:r>
              <a:rPr lang="en-GB" sz="2400" dirty="0"/>
              <a:t>Dutch : </a:t>
            </a:r>
            <a:r>
              <a:rPr lang="en-GB" sz="2400" dirty="0" err="1"/>
              <a:t>misschien</a:t>
            </a:r>
            <a:endParaRPr lang="nl-BE" sz="2400" dirty="0"/>
          </a:p>
          <a:p>
            <a:pPr marL="0" indent="0">
              <a:buNone/>
            </a:pPr>
            <a:r>
              <a:rPr lang="en-GB" sz="2400" dirty="0" smtClean="0"/>
              <a:t>use </a:t>
            </a:r>
            <a:r>
              <a:rPr lang="en-GB" sz="2400" dirty="0"/>
              <a:t>of perhaps / maybe : sounds very un-English!</a:t>
            </a:r>
            <a:endParaRPr lang="nl-BE" sz="2400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43451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bcdn-sphotos-h-a.akamaihd.net/hphotos-ak-ash2/v/t34.0-12/1533177_10151805686860443_1453725550_n.jpg?oh=5592a77bb6bffb3270c905a8668a2919&amp;oe=54DCA440&amp;__gda__=1423799644_441675872841572ba4d2985bb949c9b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668" y="-43658"/>
            <a:ext cx="4815110" cy="690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6221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830133"/>
              </p:ext>
            </p:extLst>
          </p:nvPr>
        </p:nvGraphicFramePr>
        <p:xfrm>
          <a:off x="810000" y="2406769"/>
          <a:ext cx="10571998" cy="3976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5999"/>
                <a:gridCol w="5285999"/>
              </a:tblGrid>
              <a:tr h="795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DON’T SAY: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BUT SAY: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81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Maybe they’ll come.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Maybe she failed her test.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Perhaps he’s taking a break.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Perhaps I left my bag on the train.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They might come.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She might/could have failed her test.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He could/might be taking a break.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I might have left my bag on the train.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116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 Past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635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(perfect infinitive)</a:t>
            </a:r>
            <a:endParaRPr lang="nl-BE" b="1" dirty="0"/>
          </a:p>
          <a:p>
            <a:pPr marL="0" indent="0">
              <a:buNone/>
            </a:pPr>
            <a:r>
              <a:rPr lang="en-GB" dirty="0"/>
              <a:t>She 	</a:t>
            </a:r>
            <a:r>
              <a:rPr lang="en-GB" u="sng" dirty="0"/>
              <a:t>must have been</a:t>
            </a:r>
            <a:r>
              <a:rPr lang="en-GB" dirty="0"/>
              <a:t>	on a holiday.</a:t>
            </a:r>
            <a:endParaRPr lang="nl-BE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u="sng" dirty="0" smtClean="0"/>
              <a:t>might </a:t>
            </a:r>
            <a:r>
              <a:rPr lang="en-GB" u="sng" dirty="0"/>
              <a:t>have been</a:t>
            </a:r>
            <a:endParaRPr lang="nl-BE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u="sng" dirty="0" smtClean="0"/>
              <a:t>could </a:t>
            </a:r>
            <a:r>
              <a:rPr lang="en-GB" u="sng" dirty="0"/>
              <a:t>have been</a:t>
            </a:r>
            <a:endParaRPr lang="nl-BE" dirty="0"/>
          </a:p>
          <a:p>
            <a:pPr marL="0" indent="0">
              <a:buNone/>
            </a:pPr>
            <a:r>
              <a:rPr lang="en-GB" dirty="0" smtClean="0"/>
              <a:t>She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u="sng" dirty="0" smtClean="0"/>
              <a:t>can’t </a:t>
            </a:r>
            <a:r>
              <a:rPr lang="en-GB" u="sng" dirty="0"/>
              <a:t>have been</a:t>
            </a:r>
            <a:r>
              <a:rPr lang="en-GB" dirty="0"/>
              <a:t>	home all summer.</a:t>
            </a:r>
            <a:endParaRPr lang="nl-BE" dirty="0"/>
          </a:p>
          <a:p>
            <a:pPr marL="0" indent="0">
              <a:buNone/>
            </a:pPr>
            <a:r>
              <a:rPr lang="en-GB" dirty="0"/>
              <a:t>		</a:t>
            </a:r>
            <a:endParaRPr lang="nl-BE" dirty="0"/>
          </a:p>
          <a:p>
            <a:pPr marL="0" indent="0">
              <a:buNone/>
            </a:pPr>
            <a:r>
              <a:rPr lang="en-GB" b="1" dirty="0" smtClean="0"/>
              <a:t>(</a:t>
            </a:r>
            <a:r>
              <a:rPr lang="en-GB" b="1" dirty="0"/>
              <a:t>continuous infinitive)</a:t>
            </a:r>
            <a:endParaRPr lang="nl-BE" b="1" dirty="0"/>
          </a:p>
          <a:p>
            <a:pPr marL="0" indent="0">
              <a:buNone/>
            </a:pPr>
            <a:r>
              <a:rPr lang="en-GB" dirty="0" smtClean="0"/>
              <a:t>He 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u="sng" dirty="0" smtClean="0"/>
              <a:t>must </a:t>
            </a:r>
            <a:r>
              <a:rPr lang="en-GB" u="sng" dirty="0"/>
              <a:t>have been</a:t>
            </a:r>
            <a:r>
              <a:rPr lang="en-GB" dirty="0"/>
              <a:t> 	joking.</a:t>
            </a:r>
            <a:endParaRPr lang="nl-BE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u="sng" dirty="0" smtClean="0"/>
              <a:t>might </a:t>
            </a:r>
            <a:r>
              <a:rPr lang="en-GB" u="sng" dirty="0"/>
              <a:t>have been</a:t>
            </a:r>
            <a:r>
              <a:rPr lang="en-GB" dirty="0"/>
              <a:t>	talking to her.</a:t>
            </a:r>
            <a:endParaRPr lang="nl-BE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u="sng" dirty="0" smtClean="0"/>
              <a:t>could </a:t>
            </a:r>
            <a:r>
              <a:rPr lang="en-GB" u="sng" dirty="0"/>
              <a:t>have been</a:t>
            </a:r>
            <a:r>
              <a:rPr lang="en-GB" dirty="0"/>
              <a:t> 	running home.</a:t>
            </a:r>
            <a:endParaRPr lang="nl-BE" dirty="0"/>
          </a:p>
          <a:p>
            <a:pPr marL="0" indent="0">
              <a:buNone/>
            </a:pPr>
            <a:r>
              <a:rPr lang="en-GB" dirty="0" smtClean="0"/>
              <a:t>He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u="sng" dirty="0" smtClean="0"/>
              <a:t>can’t </a:t>
            </a:r>
            <a:r>
              <a:rPr lang="en-GB" u="sng" dirty="0"/>
              <a:t>have been</a:t>
            </a:r>
            <a:r>
              <a:rPr lang="en-GB" dirty="0"/>
              <a:t>	trying hard to succeed.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97381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Asking about possibilities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8712" y="2096219"/>
            <a:ext cx="10554574" cy="4511615"/>
          </a:xfrm>
        </p:spPr>
        <p:txBody>
          <a:bodyPr/>
          <a:lstStyle/>
          <a:p>
            <a:r>
              <a:rPr lang="en-GB" sz="2400" i="1" dirty="0" smtClean="0"/>
              <a:t> </a:t>
            </a:r>
            <a:r>
              <a:rPr lang="en-GB" sz="2400" i="1" dirty="0"/>
              <a:t>Do you think</a:t>
            </a:r>
            <a:r>
              <a:rPr lang="en-GB" sz="2400" dirty="0"/>
              <a:t> he’s married? He might be. But he doesn’t wear a wedding ring.</a:t>
            </a:r>
            <a:endParaRPr lang="nl-BE" sz="2400" dirty="0"/>
          </a:p>
          <a:p>
            <a:r>
              <a:rPr lang="en-GB" sz="2400" i="1" dirty="0" smtClean="0"/>
              <a:t> </a:t>
            </a:r>
            <a:r>
              <a:rPr lang="en-GB" sz="2400" i="1" dirty="0"/>
              <a:t>Do you think</a:t>
            </a:r>
            <a:r>
              <a:rPr lang="en-GB" sz="2400" dirty="0"/>
              <a:t> the students are ready yet? They may be. At least some of them.</a:t>
            </a:r>
            <a:endParaRPr lang="nl-BE" sz="2400" dirty="0"/>
          </a:p>
          <a:p>
            <a:r>
              <a:rPr lang="en-GB" sz="2400" dirty="0" smtClean="0"/>
              <a:t> </a:t>
            </a:r>
            <a:r>
              <a:rPr lang="en-GB" sz="2400" dirty="0"/>
              <a:t>Where </a:t>
            </a:r>
            <a:r>
              <a:rPr lang="en-GB" sz="2400" i="1" dirty="0"/>
              <a:t>do you think</a:t>
            </a:r>
            <a:r>
              <a:rPr lang="en-GB" sz="2400" dirty="0"/>
              <a:t> he’s from? He can’t be English. He doesn’t speak the language.</a:t>
            </a:r>
            <a:endParaRPr lang="nl-BE" sz="2400" dirty="0"/>
          </a:p>
          <a:p>
            <a:r>
              <a:rPr lang="en-GB" sz="2400" dirty="0" smtClean="0"/>
              <a:t> </a:t>
            </a:r>
            <a:r>
              <a:rPr lang="en-GB" sz="2400" dirty="0"/>
              <a:t>What </a:t>
            </a:r>
            <a:r>
              <a:rPr lang="en-GB" sz="2400" i="1" dirty="0"/>
              <a:t>do you think</a:t>
            </a:r>
            <a:r>
              <a:rPr lang="en-GB" sz="2400" dirty="0"/>
              <a:t> Paul is doing? He must be sleeping. It’s so silent in his room.</a:t>
            </a:r>
            <a:endParaRPr lang="nl-BE" sz="2400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05415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 descr="http://timneufeld.blogs.com/.a/6a00d8341d38a453ef019b003f0a36970c-800w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262" y="1866211"/>
            <a:ext cx="4991789" cy="499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103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24</TotalTime>
  <Words>168</Words>
  <Application>Microsoft Office PowerPoint</Application>
  <PresentationFormat>Breedbeeld</PresentationFormat>
  <Paragraphs>47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2</vt:lpstr>
      <vt:lpstr>Citeerbaar</vt:lpstr>
      <vt:lpstr>MODAL VERBS OF POSSIBILITY AND PROBABILITY </vt:lpstr>
      <vt:lpstr>1. Present and future </vt:lpstr>
      <vt:lpstr>PowerPoint-presentatie</vt:lpstr>
      <vt:lpstr>PowerPoint-presentatie</vt:lpstr>
      <vt:lpstr>PowerPoint-presentatie</vt:lpstr>
      <vt:lpstr>2. Past</vt:lpstr>
      <vt:lpstr>3. Asking about possibilities 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 OF POSSIBILITY AND PROBABILITY</dc:title>
  <dc:creator>Kathleen De Loof</dc:creator>
  <cp:lastModifiedBy>Kaat</cp:lastModifiedBy>
  <cp:revision>4</cp:revision>
  <dcterms:created xsi:type="dcterms:W3CDTF">2014-08-23T12:32:23Z</dcterms:created>
  <dcterms:modified xsi:type="dcterms:W3CDTF">2015-02-11T09:09:29Z</dcterms:modified>
</cp:coreProperties>
</file>