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8" r:id="rId8"/>
    <p:sldId id="260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 err="1" smtClean="0"/>
              <a:t>Conditional</a:t>
            </a:r>
            <a:r>
              <a:rPr lang="nl-BE" b="1" dirty="0" smtClean="0"/>
              <a:t> </a:t>
            </a:r>
            <a:r>
              <a:rPr lang="nl-BE" b="1" dirty="0" err="1" smtClean="0"/>
              <a:t>sentences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812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esmorocco.com/wp-content/uploads/2013/02/conditiona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09" y="1630392"/>
            <a:ext cx="6144067" cy="37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3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36430"/>
            <a:ext cx="9905998" cy="1682151"/>
          </a:xfrm>
        </p:spPr>
        <p:txBody>
          <a:bodyPr/>
          <a:lstStyle/>
          <a:p>
            <a:r>
              <a:rPr lang="nl-BE" b="1" dirty="0" smtClean="0"/>
              <a:t>Zero </a:t>
            </a:r>
            <a:r>
              <a:rPr lang="nl-BE" b="1" dirty="0" err="1" smtClean="0"/>
              <a:t>conditional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8745" y="2139351"/>
            <a:ext cx="10271334" cy="4087483"/>
          </a:xfrm>
          <a:solidFill>
            <a:srgbClr val="FF0000"/>
          </a:solidFill>
        </p:spPr>
        <p:txBody>
          <a:bodyPr/>
          <a:lstStyle/>
          <a:p>
            <a:r>
              <a:rPr lang="en-GB" sz="2400" b="1" dirty="0">
                <a:effectLst/>
              </a:rPr>
              <a:t>If you’re tired, go to bed.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If you’re hungry, grab a sandwich.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If it doesn’t rain, the flowers die.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If-clause </a:t>
            </a:r>
            <a:r>
              <a:rPr lang="en-GB" sz="2400" b="1" dirty="0">
                <a:effectLst/>
              </a:rPr>
              <a:t>: present simple / main clause : present simple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The </a:t>
            </a:r>
            <a:r>
              <a:rPr lang="en-GB" sz="2400" b="1" dirty="0">
                <a:effectLst/>
              </a:rPr>
              <a:t>zero conditional is often used for advice, or for general </a:t>
            </a:r>
            <a:r>
              <a:rPr lang="en-GB" sz="2400" b="1" dirty="0" smtClean="0">
                <a:effectLst/>
              </a:rPr>
              <a:t>		truths</a:t>
            </a:r>
            <a:r>
              <a:rPr lang="en-GB" sz="2400" b="1" dirty="0">
                <a:effectLst/>
              </a:rPr>
              <a:t>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r>
              <a:rPr lang="en-GB" dirty="0">
                <a:effectLst/>
              </a:rPr>
              <a:t> </a:t>
            </a:r>
            <a:endParaRPr lang="nl-BE" dirty="0">
              <a:effectLst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65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48596"/>
          </a:xfrm>
        </p:spPr>
        <p:txBody>
          <a:bodyPr/>
          <a:lstStyle/>
          <a:p>
            <a:r>
              <a:rPr lang="nl-BE" b="1" dirty="0" smtClean="0"/>
              <a:t>First </a:t>
            </a:r>
            <a:r>
              <a:rPr lang="nl-BE" b="1" dirty="0" err="1" smtClean="0"/>
              <a:t>conditional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796" y="1871932"/>
            <a:ext cx="10110159" cy="431608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If you run, you’ll catch the train.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If we study hard, we can succeed.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They will have better results if they work harder.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r>
              <a:rPr lang="en-GB" sz="2400" b="1" dirty="0">
                <a:effectLst/>
              </a:rPr>
              <a:t> 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If-clause </a:t>
            </a:r>
            <a:r>
              <a:rPr lang="en-GB" sz="2400" b="1" dirty="0">
                <a:effectLst/>
              </a:rPr>
              <a:t>: present simple / main clause : will (or can) + infinitive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It </a:t>
            </a:r>
            <a:r>
              <a:rPr lang="en-GB" sz="2400" b="1" dirty="0">
                <a:effectLst/>
              </a:rPr>
              <a:t>is very likely that the condition will be fulfilled.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The </a:t>
            </a:r>
            <a:r>
              <a:rPr lang="en-GB" sz="2400" b="1" dirty="0">
                <a:effectLst/>
              </a:rPr>
              <a:t>first conditional is used to express a probable condition.</a:t>
            </a:r>
            <a:endParaRPr lang="nl-BE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136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oienglishcorner.files.wordpress.com/2011/05/condition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3" y="271676"/>
            <a:ext cx="8643862" cy="63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0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250166"/>
            <a:ext cx="9905998" cy="931653"/>
          </a:xfrm>
        </p:spPr>
        <p:txBody>
          <a:bodyPr/>
          <a:lstStyle/>
          <a:p>
            <a:r>
              <a:rPr lang="nl-BE" b="1" dirty="0" smtClean="0"/>
              <a:t>Second </a:t>
            </a:r>
            <a:r>
              <a:rPr lang="nl-BE" b="1" dirty="0" err="1" smtClean="0"/>
              <a:t>conditional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276709"/>
            <a:ext cx="9905998" cy="522760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If you ran, you’d catch the train.	(‘d = would or could)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If someone blackmailed me, I would tell the police.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She’d feel much better if she stopped smoking.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He’d go shopping if he weren’t in prison.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If I were you, I’d get a new job.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r>
              <a:rPr lang="en-GB" sz="2400" b="1" dirty="0">
                <a:effectLst/>
              </a:rPr>
              <a:t> 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=&gt; If-clause </a:t>
            </a:r>
            <a:r>
              <a:rPr lang="en-GB" sz="2400" b="1" dirty="0">
                <a:effectLst/>
              </a:rPr>
              <a:t>: simple past / main clause : would (or could) + infinitive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=&gt; It </a:t>
            </a:r>
            <a:r>
              <a:rPr lang="en-GB" sz="2400" b="1" dirty="0">
                <a:effectLst/>
              </a:rPr>
              <a:t>is not likely that the condition will be fulfilled.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=&gt; The </a:t>
            </a:r>
            <a:r>
              <a:rPr lang="en-GB" sz="2400" b="1" dirty="0">
                <a:effectLst/>
              </a:rPr>
              <a:t>second conditional is used to express an unreal or improbable </a:t>
            </a:r>
            <a:r>
              <a:rPr lang="en-GB" sz="2400" b="1" dirty="0" smtClean="0">
                <a:effectLst/>
              </a:rPr>
              <a:t>	condition</a:t>
            </a:r>
            <a:r>
              <a:rPr lang="en-GB" sz="2400" b="1" dirty="0">
                <a:effectLst/>
              </a:rPr>
              <a:t>, or to give advice.</a:t>
            </a:r>
            <a:endParaRPr lang="nl-BE" sz="2400" b="1" dirty="0">
              <a:effectLst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14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eunal.com/wp-content/uploads/2014/05/aj-second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1086928"/>
            <a:ext cx="6517669" cy="46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9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vypu7d9ZNWI/UJgLOv-BlXI/AAAAAAAAAs8/G6NhIHxSg9E/s1600/borrar+conditio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90" y="1699404"/>
            <a:ext cx="8226773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3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0425" y="247290"/>
            <a:ext cx="9905998" cy="1348597"/>
          </a:xfrm>
        </p:spPr>
        <p:txBody>
          <a:bodyPr/>
          <a:lstStyle/>
          <a:p>
            <a:r>
              <a:rPr lang="nl-BE" b="1" dirty="0" err="1" smtClean="0"/>
              <a:t>Third</a:t>
            </a:r>
            <a:r>
              <a:rPr lang="nl-BE" b="1" dirty="0" smtClean="0"/>
              <a:t> </a:t>
            </a:r>
            <a:r>
              <a:rPr lang="nl-BE" b="1" dirty="0" err="1" smtClean="0"/>
              <a:t>conditional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431985"/>
            <a:ext cx="9905998" cy="49515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2400" b="1" dirty="0">
                <a:effectLst/>
              </a:rPr>
              <a:t>I you had run, you’d have caught the bus. 		</a:t>
            </a:r>
            <a:r>
              <a:rPr lang="en-GB" sz="2200" b="1" dirty="0" smtClean="0">
                <a:effectLst/>
              </a:rPr>
              <a:t>(‘</a:t>
            </a:r>
            <a:r>
              <a:rPr lang="en-GB" sz="2200" b="1" dirty="0">
                <a:effectLst/>
              </a:rPr>
              <a:t>d = would or could)</a:t>
            </a:r>
            <a:endParaRPr lang="nl-BE" sz="2200" b="1" dirty="0">
              <a:effectLst/>
            </a:endParaRPr>
          </a:p>
          <a:p>
            <a:r>
              <a:rPr lang="en-GB" sz="2400" b="1" dirty="0">
                <a:effectLst/>
              </a:rPr>
              <a:t>If you hadn’t lost your keys, we would have been in time.</a:t>
            </a:r>
            <a:endParaRPr lang="nl-BE" sz="2400" b="1" dirty="0">
              <a:effectLst/>
            </a:endParaRPr>
          </a:p>
          <a:p>
            <a:r>
              <a:rPr lang="en-GB" sz="2400" b="1" dirty="0">
                <a:effectLst/>
              </a:rPr>
              <a:t>She wouldn’t have lost her way if she had used a map.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r>
              <a:rPr lang="en-GB" sz="2400" b="1" dirty="0">
                <a:effectLst/>
              </a:rPr>
              <a:t> 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If-clause </a:t>
            </a:r>
            <a:r>
              <a:rPr lang="en-GB" sz="2400" b="1" dirty="0">
                <a:effectLst/>
              </a:rPr>
              <a:t>: past perfect / main clause : would (or could) + </a:t>
            </a:r>
            <a:r>
              <a:rPr lang="en-GB" sz="2400" b="1" dirty="0" smtClean="0">
                <a:effectLst/>
              </a:rPr>
              <a:t>		present </a:t>
            </a:r>
            <a:r>
              <a:rPr lang="en-GB" sz="2400" b="1" dirty="0">
                <a:effectLst/>
              </a:rPr>
              <a:t>perfect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It’s </a:t>
            </a:r>
            <a:r>
              <a:rPr lang="en-GB" sz="2400" b="1" dirty="0">
                <a:effectLst/>
              </a:rPr>
              <a:t>too late, the condition can’t be fulfilled any longer.</a:t>
            </a:r>
            <a:endParaRPr lang="nl-BE" sz="2400" b="1" dirty="0">
              <a:effectLst/>
            </a:endParaRPr>
          </a:p>
          <a:p>
            <a:pPr marL="0" lvl="0" indent="0">
              <a:buNone/>
            </a:pPr>
            <a:r>
              <a:rPr lang="en-GB" sz="2400" b="1" dirty="0" smtClean="0">
                <a:effectLst/>
              </a:rPr>
              <a:t>	=&gt; The </a:t>
            </a:r>
            <a:r>
              <a:rPr lang="en-GB" sz="2400" b="1" dirty="0">
                <a:effectLst/>
              </a:rPr>
              <a:t>third conditional is not based on fact, it is used to express </a:t>
            </a:r>
            <a:r>
              <a:rPr lang="en-GB" sz="2400" b="1" dirty="0" smtClean="0">
                <a:effectLst/>
              </a:rPr>
              <a:t>	unreality</a:t>
            </a:r>
            <a:r>
              <a:rPr lang="en-GB" sz="2400" b="1" dirty="0">
                <a:effectLst/>
              </a:rPr>
              <a:t>.</a:t>
            </a:r>
            <a:endParaRPr lang="nl-BE" sz="2400" b="1" dirty="0">
              <a:effectLst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668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x.english-ch.com/teacher/jocelyn/3conditiona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40" y="3179267"/>
            <a:ext cx="6464060" cy="36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lpforenglish.cz/files/2condition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07" y="0"/>
            <a:ext cx="6196230" cy="36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16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32</TotalTime>
  <Words>83</Words>
  <Application>Microsoft Office PowerPoint</Application>
  <PresentationFormat>Breedbeeld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Conditional sentences</vt:lpstr>
      <vt:lpstr>Zero conditional</vt:lpstr>
      <vt:lpstr>First conditional</vt:lpstr>
      <vt:lpstr>PowerPoint-presentatie</vt:lpstr>
      <vt:lpstr>Second conditional</vt:lpstr>
      <vt:lpstr>PowerPoint-presentatie</vt:lpstr>
      <vt:lpstr>PowerPoint-presentatie</vt:lpstr>
      <vt:lpstr>Third conditional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sentences</dc:title>
  <dc:creator>Kathleen De Loof</dc:creator>
  <cp:lastModifiedBy>Kathleen De Loof</cp:lastModifiedBy>
  <cp:revision>4</cp:revision>
  <dcterms:created xsi:type="dcterms:W3CDTF">2014-08-24T08:37:49Z</dcterms:created>
  <dcterms:modified xsi:type="dcterms:W3CDTF">2014-08-24T09:10:05Z</dcterms:modified>
</cp:coreProperties>
</file>