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71" r:id="rId8"/>
    <p:sldId id="262" r:id="rId9"/>
    <p:sldId id="272" r:id="rId10"/>
    <p:sldId id="263" r:id="rId11"/>
    <p:sldId id="264" r:id="rId12"/>
    <p:sldId id="265" r:id="rId13"/>
    <p:sldId id="266" r:id="rId14"/>
    <p:sldId id="267" r:id="rId15"/>
    <p:sldId id="273" r:id="rId16"/>
    <p:sldId id="269" r:id="rId17"/>
    <p:sldId id="270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CAAE3-0842-4102-B1FB-B6EA43E8439C}" type="datetimeFigureOut">
              <a:rPr lang="nl-BE" smtClean="0"/>
              <a:pPr/>
              <a:t>24/11/2013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3B41-7AA3-4BF4-A1BF-10F5EBC8267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nl-BE" dirty="0" smtClean="0"/>
              <a:t>PAST TENSES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r>
              <a:rPr lang="nl-BE" sz="2800" dirty="0" smtClean="0">
                <a:solidFill>
                  <a:schemeClr val="tx1"/>
                </a:solidFill>
              </a:rPr>
              <a:t>“</a:t>
            </a:r>
            <a:r>
              <a:rPr lang="nl-BE" sz="2800" i="1" dirty="0" smtClean="0">
                <a:solidFill>
                  <a:schemeClr val="tx1"/>
                </a:solidFill>
              </a:rPr>
              <a:t>The past is a </a:t>
            </a:r>
            <a:r>
              <a:rPr lang="nl-BE" sz="2800" i="1" dirty="0" err="1" smtClean="0">
                <a:solidFill>
                  <a:schemeClr val="tx1"/>
                </a:solidFill>
              </a:rPr>
              <a:t>foreign</a:t>
            </a:r>
            <a:r>
              <a:rPr lang="nl-BE" sz="2800" i="1" dirty="0" smtClean="0">
                <a:solidFill>
                  <a:schemeClr val="tx1"/>
                </a:solidFill>
              </a:rPr>
              <a:t> country: </a:t>
            </a:r>
            <a:r>
              <a:rPr lang="nl-BE" sz="2800" i="1" dirty="0" err="1" smtClean="0">
                <a:solidFill>
                  <a:schemeClr val="tx1"/>
                </a:solidFill>
              </a:rPr>
              <a:t>they</a:t>
            </a:r>
            <a:r>
              <a:rPr lang="nl-BE" sz="2800" i="1" dirty="0" smtClean="0">
                <a:solidFill>
                  <a:schemeClr val="tx1"/>
                </a:solidFill>
              </a:rPr>
              <a:t> do </a:t>
            </a:r>
            <a:r>
              <a:rPr lang="nl-BE" sz="2800" i="1" dirty="0" err="1" smtClean="0">
                <a:solidFill>
                  <a:schemeClr val="tx1"/>
                </a:solidFill>
              </a:rPr>
              <a:t>things</a:t>
            </a:r>
            <a:r>
              <a:rPr lang="nl-BE" sz="2800" i="1" dirty="0" smtClean="0">
                <a:solidFill>
                  <a:schemeClr val="tx1"/>
                </a:solidFill>
              </a:rPr>
              <a:t> </a:t>
            </a:r>
            <a:r>
              <a:rPr lang="nl-BE" sz="2800" i="1" dirty="0" err="1" smtClean="0">
                <a:solidFill>
                  <a:schemeClr val="tx1"/>
                </a:solidFill>
              </a:rPr>
              <a:t>differently</a:t>
            </a:r>
            <a:r>
              <a:rPr lang="nl-BE" sz="2800" i="1" dirty="0" smtClean="0">
                <a:solidFill>
                  <a:schemeClr val="tx1"/>
                </a:solidFill>
              </a:rPr>
              <a:t> </a:t>
            </a:r>
            <a:r>
              <a:rPr lang="nl-BE" sz="2800" i="1" dirty="0" err="1" smtClean="0">
                <a:solidFill>
                  <a:schemeClr val="tx1"/>
                </a:solidFill>
              </a:rPr>
              <a:t>there</a:t>
            </a:r>
            <a:r>
              <a:rPr lang="nl-BE" sz="2800" dirty="0" smtClean="0">
                <a:solidFill>
                  <a:schemeClr val="tx1"/>
                </a:solidFill>
              </a:rPr>
              <a:t>.”</a:t>
            </a:r>
            <a:endParaRPr lang="nl-BE" sz="2800" dirty="0">
              <a:solidFill>
                <a:schemeClr val="tx1"/>
              </a:solidFill>
            </a:endParaRPr>
          </a:p>
        </p:txBody>
      </p:sp>
      <p:pic>
        <p:nvPicPr>
          <p:cNvPr id="4" name="Afbeelding 3" descr="go-betw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140968"/>
            <a:ext cx="1944216" cy="302047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>
                <a:solidFill>
                  <a:srgbClr val="C00000"/>
                </a:solidFill>
              </a:rPr>
              <a:t>to express an interrupted past activity</a:t>
            </a:r>
            <a:endParaRPr lang="nl-BE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smtClean="0"/>
              <a:t>	=&gt; When the phone rang, I </a:t>
            </a:r>
            <a:r>
              <a:rPr lang="en-GB" b="1" i="1" dirty="0" smtClean="0"/>
              <a:t>was having </a:t>
            </a:r>
            <a:r>
              <a:rPr lang="en-GB" i="1" dirty="0" smtClean="0"/>
              <a:t>a shower.</a:t>
            </a:r>
            <a:endParaRPr lang="nl-BE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nl-BE" dirty="0" smtClean="0"/>
          </a:p>
          <a:p>
            <a:pPr lvl="0"/>
            <a:r>
              <a:rPr lang="en-GB" dirty="0" smtClean="0">
                <a:solidFill>
                  <a:srgbClr val="C00000"/>
                </a:solidFill>
              </a:rPr>
              <a:t>to express an incomplete activity in the past in order to contrast with the Past Simple that expresses a completed activity</a:t>
            </a:r>
            <a:endParaRPr lang="nl-BE" dirty="0" smtClean="0"/>
          </a:p>
          <a:p>
            <a:pPr>
              <a:buNone/>
            </a:pPr>
            <a:r>
              <a:rPr lang="en-GB" i="1" dirty="0" smtClean="0"/>
              <a:t>	=&gt; I </a:t>
            </a:r>
            <a:r>
              <a:rPr lang="en-GB" b="1" i="1" dirty="0" smtClean="0"/>
              <a:t>was reading</a:t>
            </a:r>
            <a:r>
              <a:rPr lang="en-GB" i="1" dirty="0" smtClean="0"/>
              <a:t> a book during the flight. </a:t>
            </a:r>
          </a:p>
          <a:p>
            <a:pPr>
              <a:buNone/>
            </a:pPr>
            <a:r>
              <a:rPr lang="en-GB" i="1" dirty="0" smtClean="0"/>
              <a:t>		</a:t>
            </a:r>
            <a:r>
              <a:rPr lang="en-GB" i="1" dirty="0" smtClean="0"/>
              <a:t>(I </a:t>
            </a:r>
            <a:r>
              <a:rPr lang="en-GB" i="1" dirty="0" smtClean="0"/>
              <a:t>didn’t finish </a:t>
            </a:r>
            <a:r>
              <a:rPr lang="en-GB" i="1" dirty="0" smtClean="0"/>
              <a:t>it)</a:t>
            </a:r>
            <a:endParaRPr lang="nl-BE" dirty="0" smtClean="0"/>
          </a:p>
          <a:p>
            <a:pPr>
              <a:buNone/>
            </a:pPr>
            <a:r>
              <a:rPr lang="en-GB" i="1" dirty="0" smtClean="0"/>
              <a:t>	=&gt; I watched a film during the flight.  </a:t>
            </a:r>
          </a:p>
          <a:p>
            <a:pPr>
              <a:buNone/>
            </a:pPr>
            <a:r>
              <a:rPr lang="en-GB" i="1" dirty="0" smtClean="0"/>
              <a:t>		</a:t>
            </a:r>
            <a:r>
              <a:rPr lang="en-GB" i="1" dirty="0" smtClean="0"/>
              <a:t>(I </a:t>
            </a:r>
            <a:r>
              <a:rPr lang="en-GB" i="1" dirty="0" smtClean="0"/>
              <a:t>saw the whole </a:t>
            </a:r>
            <a:r>
              <a:rPr lang="en-GB" i="1" dirty="0" smtClean="0"/>
              <a:t>film)</a:t>
            </a:r>
            <a:endParaRPr lang="nl-BE" dirty="0" smtClean="0"/>
          </a:p>
          <a:p>
            <a:pPr>
              <a:buNone/>
            </a:pPr>
            <a:r>
              <a:rPr lang="en-GB" i="1" dirty="0" smtClean="0"/>
              <a:t> </a:t>
            </a: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nl-BE" sz="3600" dirty="0" err="1" smtClean="0"/>
              <a:t>Compare</a:t>
            </a:r>
            <a:r>
              <a:rPr lang="nl-BE" sz="3600" dirty="0" smtClean="0"/>
              <a:t> Past </a:t>
            </a:r>
            <a:r>
              <a:rPr lang="nl-BE" sz="3600" dirty="0" err="1" smtClean="0"/>
              <a:t>Simple</a:t>
            </a:r>
            <a:r>
              <a:rPr lang="nl-BE" sz="3600" dirty="0" smtClean="0"/>
              <a:t> &amp; Past </a:t>
            </a:r>
            <a:r>
              <a:rPr lang="nl-BE" sz="3600" dirty="0" err="1" smtClean="0"/>
              <a:t>Continuous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000" b="1" dirty="0" smtClean="0"/>
              <a:t>Past </a:t>
            </a:r>
            <a:r>
              <a:rPr lang="en-GB" sz="3000" b="1" dirty="0" smtClean="0"/>
              <a:t>Continuous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 </a:t>
            </a:r>
            <a:r>
              <a:rPr lang="nl-BE" sz="2800" dirty="0" smtClean="0"/>
              <a:t>=&gt; </a:t>
            </a:r>
            <a:r>
              <a:rPr lang="en-GB" sz="2800" dirty="0" smtClean="0"/>
              <a:t>I </a:t>
            </a:r>
            <a:r>
              <a:rPr lang="en-GB" sz="2800" b="1" dirty="0" smtClean="0"/>
              <a:t>was walking</a:t>
            </a:r>
            <a:r>
              <a:rPr lang="en-GB" sz="2800" dirty="0" smtClean="0"/>
              <a:t> home when I met Dave.</a:t>
            </a:r>
            <a:endParaRPr lang="nl-BE" sz="2800" dirty="0" smtClean="0"/>
          </a:p>
          <a:p>
            <a:pPr>
              <a:buNone/>
            </a:pPr>
            <a:r>
              <a:rPr lang="en-GB" sz="2800" dirty="0" smtClean="0"/>
              <a:t>		</a:t>
            </a:r>
            <a:r>
              <a:rPr lang="en-GB" sz="2800" dirty="0" smtClean="0"/>
              <a:t>= </a:t>
            </a:r>
            <a:r>
              <a:rPr lang="en-GB" sz="2800" dirty="0" smtClean="0"/>
              <a:t>in the middle of walking </a:t>
            </a:r>
            <a:r>
              <a:rPr lang="en-GB" sz="2800" dirty="0" smtClean="0"/>
              <a:t>home</a:t>
            </a:r>
            <a:endParaRPr lang="nl-BE" sz="2800" dirty="0" smtClean="0"/>
          </a:p>
          <a:p>
            <a:pPr>
              <a:buNone/>
            </a:pPr>
            <a:r>
              <a:rPr lang="en-GB" sz="2800" dirty="0" smtClean="0"/>
              <a:t> </a:t>
            </a:r>
            <a:r>
              <a:rPr lang="nl-BE" sz="2800" dirty="0" smtClean="0"/>
              <a:t>=&gt; </a:t>
            </a:r>
            <a:r>
              <a:rPr lang="en-GB" sz="2800" dirty="0" smtClean="0"/>
              <a:t>Ann </a:t>
            </a:r>
            <a:r>
              <a:rPr lang="en-GB" sz="2800" b="1" dirty="0" smtClean="0"/>
              <a:t>was watching</a:t>
            </a:r>
            <a:r>
              <a:rPr lang="en-GB" sz="2800" dirty="0" smtClean="0"/>
              <a:t> television when the phone rang.</a:t>
            </a:r>
            <a:endParaRPr lang="nl-BE" sz="2800" dirty="0" smtClean="0"/>
          </a:p>
          <a:p>
            <a:pPr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3000" b="1" dirty="0" smtClean="0"/>
              <a:t>Past Simple</a:t>
            </a:r>
            <a:r>
              <a:rPr lang="en-GB" sz="3000" dirty="0" smtClean="0"/>
              <a:t> </a:t>
            </a:r>
            <a:endParaRPr lang="en-GB" sz="3000" dirty="0" smtClean="0"/>
          </a:p>
          <a:p>
            <a:pPr>
              <a:buNone/>
            </a:pPr>
            <a:endParaRPr lang="nl-BE" sz="2800" dirty="0" smtClean="0"/>
          </a:p>
          <a:p>
            <a:pPr>
              <a:buFont typeface="Symbol"/>
              <a:buChar char="Þ"/>
            </a:pPr>
            <a:r>
              <a:rPr lang="en-GB" sz="2800" dirty="0" smtClean="0"/>
              <a:t> I </a:t>
            </a:r>
            <a:r>
              <a:rPr lang="en-GB" sz="2800" b="1" dirty="0" smtClean="0"/>
              <a:t>walked</a:t>
            </a:r>
            <a:r>
              <a:rPr lang="en-GB" sz="2800" dirty="0" smtClean="0"/>
              <a:t> home after the party last night. </a:t>
            </a:r>
          </a:p>
          <a:p>
            <a:pPr>
              <a:buNone/>
            </a:pPr>
            <a:r>
              <a:rPr lang="en-GB" sz="2800" dirty="0" smtClean="0"/>
              <a:t>		</a:t>
            </a:r>
            <a:r>
              <a:rPr lang="en-GB" sz="2800" dirty="0" smtClean="0"/>
              <a:t>= </a:t>
            </a:r>
            <a:r>
              <a:rPr lang="en-GB" sz="2800" dirty="0" smtClean="0"/>
              <a:t>all the way, </a:t>
            </a:r>
            <a:r>
              <a:rPr lang="en-GB" sz="2800" dirty="0" smtClean="0"/>
              <a:t>completely</a:t>
            </a:r>
            <a:endParaRPr lang="nl-BE" sz="2800" dirty="0" smtClean="0"/>
          </a:p>
          <a:p>
            <a:pPr>
              <a:buNone/>
            </a:pPr>
            <a:r>
              <a:rPr lang="en-GB" sz="2800" dirty="0" smtClean="0"/>
              <a:t>=&gt; Ann </a:t>
            </a:r>
            <a:r>
              <a:rPr lang="en-GB" sz="2800" b="1" dirty="0" smtClean="0"/>
              <a:t>watched</a:t>
            </a:r>
            <a:r>
              <a:rPr lang="en-GB" sz="2800" dirty="0" smtClean="0"/>
              <a:t> television a lot when she was ill last year.</a:t>
            </a:r>
            <a:endParaRPr lang="nl-BE" sz="2800" dirty="0" smtClean="0"/>
          </a:p>
          <a:p>
            <a:pPr>
              <a:buNone/>
            </a:pPr>
            <a:endParaRPr lang="nl-BE" sz="2800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=&gt; When </a:t>
            </a:r>
            <a:r>
              <a:rPr lang="en-GB" dirty="0" smtClean="0"/>
              <a:t>Karen </a:t>
            </a:r>
            <a:r>
              <a:rPr lang="en-GB" b="1" dirty="0" smtClean="0"/>
              <a:t>arrived</a:t>
            </a:r>
            <a:r>
              <a:rPr lang="en-GB" dirty="0" smtClean="0"/>
              <a:t>, we </a:t>
            </a:r>
            <a:r>
              <a:rPr lang="en-GB" b="1" dirty="0" smtClean="0"/>
              <a:t>were having</a:t>
            </a:r>
            <a:r>
              <a:rPr lang="en-GB" dirty="0" smtClean="0"/>
              <a:t> dinner.</a:t>
            </a:r>
          </a:p>
          <a:p>
            <a:pPr>
              <a:buNone/>
            </a:pPr>
            <a:r>
              <a:rPr lang="en-GB" dirty="0" smtClean="0"/>
              <a:t>	 </a:t>
            </a:r>
            <a:r>
              <a:rPr lang="en-GB" dirty="0" smtClean="0"/>
              <a:t>= </a:t>
            </a:r>
            <a:r>
              <a:rPr lang="en-GB" dirty="0" smtClean="0"/>
              <a:t>We had already started dinner before Karen arrived</a:t>
            </a:r>
            <a:r>
              <a:rPr lang="en-GB" dirty="0" smtClean="0"/>
              <a:t>.</a:t>
            </a:r>
            <a:endParaRPr lang="en-GB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en-GB" dirty="0" smtClean="0"/>
              <a:t>=&gt; </a:t>
            </a:r>
            <a:r>
              <a:rPr lang="en-GB" dirty="0" smtClean="0"/>
              <a:t>When Karen arrived, we </a:t>
            </a:r>
            <a:r>
              <a:rPr lang="en-GB" b="1" dirty="0" smtClean="0"/>
              <a:t>had</a:t>
            </a:r>
            <a:r>
              <a:rPr lang="en-GB" dirty="0" smtClean="0"/>
              <a:t> dinner.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= </a:t>
            </a:r>
            <a:r>
              <a:rPr lang="en-GB" dirty="0" smtClean="0"/>
              <a:t>First Karen arrived and then we had dinner</a:t>
            </a:r>
            <a:r>
              <a:rPr lang="en-GB" dirty="0" smtClean="0"/>
              <a:t>.</a:t>
            </a: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Sometimes we can use the Past Simple OR the Past Continuous.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en-GB" dirty="0" smtClean="0"/>
              <a:t> 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en-GB" dirty="0" smtClean="0"/>
          </a:p>
          <a:p>
            <a:pPr>
              <a:buNone/>
            </a:pPr>
            <a:r>
              <a:rPr lang="nl-BE" dirty="0" smtClean="0"/>
              <a:t>=&gt; </a:t>
            </a:r>
            <a:r>
              <a:rPr lang="nl-BE" dirty="0" smtClean="0"/>
              <a:t>	</a:t>
            </a:r>
            <a:r>
              <a:rPr lang="en-GB" sz="3000" dirty="0" smtClean="0"/>
              <a:t>A. I didn’t see you at the party last night.</a:t>
            </a:r>
            <a:endParaRPr lang="nl-BE" sz="3000" dirty="0" smtClean="0"/>
          </a:p>
          <a:p>
            <a:pPr>
              <a:buNone/>
            </a:pPr>
            <a:r>
              <a:rPr lang="en-GB" sz="3000" dirty="0" smtClean="0"/>
              <a:t>		B. No, I </a:t>
            </a:r>
            <a:r>
              <a:rPr lang="en-GB" sz="3000" b="1" dirty="0" smtClean="0"/>
              <a:t>was watching</a:t>
            </a:r>
            <a:r>
              <a:rPr lang="en-GB" sz="3000" dirty="0" smtClean="0"/>
              <a:t> football at home.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=&gt;</a:t>
            </a:r>
            <a:r>
              <a:rPr lang="en-GB" dirty="0" smtClean="0"/>
              <a:t>	</a:t>
            </a:r>
            <a:r>
              <a:rPr lang="en-GB" sz="2800" dirty="0" smtClean="0"/>
              <a:t>A. I didn’t see you at the party last night.</a:t>
            </a:r>
            <a:endParaRPr lang="nl-BE" sz="2800" dirty="0" smtClean="0"/>
          </a:p>
          <a:p>
            <a:pPr>
              <a:buNone/>
            </a:pPr>
            <a:r>
              <a:rPr lang="en-GB" sz="2800" dirty="0" smtClean="0"/>
              <a:t>		B. No, I </a:t>
            </a:r>
            <a:r>
              <a:rPr lang="en-GB" sz="2800" b="1" dirty="0" smtClean="0"/>
              <a:t>stayed</a:t>
            </a:r>
            <a:r>
              <a:rPr lang="en-GB" sz="2800" dirty="0" smtClean="0"/>
              <a:t> at home and </a:t>
            </a:r>
            <a:r>
              <a:rPr lang="en-GB" sz="2800" b="1" dirty="0" smtClean="0"/>
              <a:t>watched</a:t>
            </a:r>
            <a:r>
              <a:rPr lang="en-GB" sz="2800" dirty="0" smtClean="0"/>
              <a:t> football.</a:t>
            </a:r>
            <a:endParaRPr lang="nl-BE" sz="2800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nl-BE" sz="3600" dirty="0" smtClean="0"/>
              <a:t>Past Perfect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2800" dirty="0" smtClean="0"/>
              <a:t>FORM :</a:t>
            </a:r>
            <a:r>
              <a:rPr lang="nl-BE" dirty="0" smtClean="0"/>
              <a:t> </a:t>
            </a:r>
          </a:p>
          <a:p>
            <a:pPr>
              <a:buNone/>
            </a:pPr>
            <a:r>
              <a:rPr lang="nl-BE" dirty="0" smtClean="0"/>
              <a:t>had(</a:t>
            </a:r>
            <a:r>
              <a:rPr lang="nl-BE" dirty="0" err="1" smtClean="0"/>
              <a:t>n’t</a:t>
            </a:r>
            <a:r>
              <a:rPr lang="nl-BE" dirty="0" smtClean="0"/>
              <a:t>) + past </a:t>
            </a:r>
            <a:r>
              <a:rPr lang="nl-BE" dirty="0" err="1" smtClean="0"/>
              <a:t>participle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Font typeface="Symbol"/>
              <a:buChar char="Þ"/>
            </a:pPr>
            <a:r>
              <a:rPr lang="nl-BE" dirty="0" err="1" smtClean="0"/>
              <a:t>They</a:t>
            </a:r>
            <a:r>
              <a:rPr lang="nl-BE" dirty="0" smtClean="0"/>
              <a:t> </a:t>
            </a:r>
            <a:r>
              <a:rPr lang="nl-BE" u="sng" dirty="0" smtClean="0"/>
              <a:t>had</a:t>
            </a:r>
            <a:r>
              <a:rPr lang="nl-BE" dirty="0" smtClean="0"/>
              <a:t> </a:t>
            </a:r>
            <a:r>
              <a:rPr lang="nl-BE" dirty="0" err="1" smtClean="0"/>
              <a:t>already</a:t>
            </a:r>
            <a:r>
              <a:rPr lang="nl-BE" dirty="0" smtClean="0"/>
              <a:t> </a:t>
            </a:r>
            <a:r>
              <a:rPr lang="nl-BE" u="sng" dirty="0" err="1" smtClean="0"/>
              <a:t>eaten</a:t>
            </a: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I </a:t>
            </a:r>
            <a:r>
              <a:rPr lang="nl-BE" dirty="0" err="1" smtClean="0"/>
              <a:t>came</a:t>
            </a:r>
            <a:r>
              <a:rPr lang="nl-BE" dirty="0" smtClean="0"/>
              <a:t> home.</a:t>
            </a:r>
          </a:p>
          <a:p>
            <a:pPr>
              <a:buFont typeface="Symbol"/>
              <a:buChar char="Þ"/>
            </a:pP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I </a:t>
            </a:r>
            <a:r>
              <a:rPr lang="nl-BE" dirty="0" err="1" smtClean="0"/>
              <a:t>arrived</a:t>
            </a:r>
            <a:r>
              <a:rPr lang="nl-BE" dirty="0" smtClean="0"/>
              <a:t> at school I </a:t>
            </a:r>
            <a:r>
              <a:rPr lang="nl-BE" dirty="0" err="1" smtClean="0"/>
              <a:t>realized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I </a:t>
            </a:r>
            <a:r>
              <a:rPr lang="nl-BE" u="sng" dirty="0" smtClean="0"/>
              <a:t>had</a:t>
            </a:r>
            <a:r>
              <a:rPr lang="nl-BE" dirty="0" smtClean="0"/>
              <a:t> </a:t>
            </a:r>
            <a:r>
              <a:rPr lang="nl-BE" u="sng" dirty="0" err="1" smtClean="0"/>
              <a:t>forgotten</a:t>
            </a:r>
            <a:r>
              <a:rPr lang="nl-BE" dirty="0" smtClean="0"/>
              <a:t> </a:t>
            </a:r>
            <a:r>
              <a:rPr lang="nl-BE" dirty="0" err="1" smtClean="0"/>
              <a:t>my</a:t>
            </a:r>
            <a:r>
              <a:rPr lang="nl-BE" dirty="0" smtClean="0"/>
              <a:t> </a:t>
            </a:r>
            <a:r>
              <a:rPr lang="nl-BE" dirty="0" err="1" smtClean="0"/>
              <a:t>books</a:t>
            </a:r>
            <a:r>
              <a:rPr lang="nl-BE" dirty="0" smtClean="0"/>
              <a:t> at home.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600" dirty="0" smtClean="0"/>
              <a:t>USE :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r>
              <a:rPr lang="en-GB" sz="3600" dirty="0" smtClean="0">
                <a:solidFill>
                  <a:srgbClr val="C00000"/>
                </a:solidFill>
              </a:rPr>
              <a:t>For an action in the past completed before another action in the past</a:t>
            </a:r>
            <a:endParaRPr lang="nl-BE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dirty="0" smtClean="0"/>
              <a:t> </a:t>
            </a:r>
            <a:endParaRPr lang="nl-BE" dirty="0" smtClean="0"/>
          </a:p>
          <a:p>
            <a:pPr>
              <a:buNone/>
            </a:pP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I got home, I found that someone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had broken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into my apartment and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had stolen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my DVD player, so I called the police.</a:t>
            </a:r>
            <a:endParaRPr lang="nl-B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None/>
            </a:pPr>
            <a:endParaRPr lang="nl-B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PAST 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X _______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X ________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X _______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NOW</a:t>
            </a:r>
            <a:endParaRPr lang="nl-BE" dirty="0" smtClean="0"/>
          </a:p>
          <a:p>
            <a:pPr>
              <a:buNone/>
            </a:pPr>
            <a:r>
              <a:rPr lang="en-GB" sz="2600" dirty="0" smtClean="0"/>
              <a:t>My DVD player was stolen</a:t>
            </a:r>
            <a:r>
              <a:rPr lang="en-GB" dirty="0" smtClean="0"/>
              <a:t>	      </a:t>
            </a:r>
            <a:r>
              <a:rPr lang="en-GB" sz="2600" dirty="0" smtClean="0"/>
              <a:t>I arrived home            I called the police</a:t>
            </a:r>
            <a:endParaRPr lang="nl-BE" sz="2600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action 1 : Someone broke into my apartment and stole my DVD player.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action 2 : I got home and called the police.</a:t>
            </a: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5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didn’t want to go to the theatre with my friends because I </a:t>
            </a:r>
            <a:r>
              <a:rPr lang="en-GB" sz="5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had seen</a:t>
            </a:r>
            <a:r>
              <a:rPr lang="en-GB" sz="5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play before.</a:t>
            </a:r>
            <a:endParaRPr lang="nl-BE" sz="51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 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PAST _____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X _____________________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X ______________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NOW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	I saw the play			My friends saw the play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nl-BE" dirty="0" smtClean="0"/>
          </a:p>
          <a:p>
            <a:pPr>
              <a:buNone/>
            </a:pPr>
            <a:r>
              <a:rPr lang="en-GB" sz="3800" dirty="0" smtClean="0"/>
              <a:t>action 1 : I saw the play.</a:t>
            </a:r>
            <a:endParaRPr lang="nl-BE" sz="3800" dirty="0" smtClean="0"/>
          </a:p>
          <a:p>
            <a:pPr>
              <a:buNone/>
            </a:pPr>
            <a:r>
              <a:rPr lang="en-GB" sz="3800" dirty="0" smtClean="0"/>
              <a:t>action 2 : My friends went to the theatre to see the play.</a:t>
            </a:r>
            <a:endParaRPr lang="nl-BE" sz="3800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en-GB" sz="4400" dirty="0" smtClean="0"/>
              <a:t>Notice the difference:</a:t>
            </a:r>
            <a:endParaRPr lang="nl-BE" sz="4400" dirty="0" smtClean="0"/>
          </a:p>
          <a:p>
            <a:pPr>
              <a:buNone/>
            </a:pPr>
            <a:endParaRPr lang="nl-BE" sz="4400" dirty="0" smtClean="0"/>
          </a:p>
          <a:p>
            <a:r>
              <a:rPr lang="en-GB" sz="4400" i="1" dirty="0" smtClean="0"/>
              <a:t>When I got to the party, Peter </a:t>
            </a:r>
            <a:r>
              <a:rPr lang="en-GB" sz="4400" b="1" i="1" dirty="0" smtClean="0"/>
              <a:t>went</a:t>
            </a:r>
            <a:r>
              <a:rPr lang="en-GB" sz="4400" i="1" dirty="0" smtClean="0"/>
              <a:t> home.</a:t>
            </a:r>
            <a:endParaRPr lang="nl-BE" sz="4400" dirty="0" smtClean="0"/>
          </a:p>
          <a:p>
            <a:pPr>
              <a:buNone/>
            </a:pPr>
            <a:r>
              <a:rPr lang="en-GB" sz="4400" i="1" dirty="0" smtClean="0"/>
              <a:t>	</a:t>
            </a:r>
            <a:r>
              <a:rPr lang="en-GB" sz="4400" i="1" dirty="0" smtClean="0"/>
              <a:t>= </a:t>
            </a:r>
            <a:r>
              <a:rPr lang="en-GB" sz="4400" i="1" dirty="0" smtClean="0"/>
              <a:t>First I arrived, then Peter left</a:t>
            </a:r>
            <a:r>
              <a:rPr lang="en-GB" sz="4400" i="1" dirty="0" smtClean="0"/>
              <a:t>.</a:t>
            </a:r>
            <a:endParaRPr lang="nl-BE" sz="4400" dirty="0" smtClean="0"/>
          </a:p>
          <a:p>
            <a:pPr>
              <a:buNone/>
            </a:pPr>
            <a:r>
              <a:rPr lang="en-GB" sz="4400" i="1" dirty="0" smtClean="0"/>
              <a:t> </a:t>
            </a:r>
            <a:endParaRPr lang="nl-BE" sz="4400" dirty="0" smtClean="0"/>
          </a:p>
          <a:p>
            <a:r>
              <a:rPr lang="en-GB" sz="4400" i="1" dirty="0" smtClean="0"/>
              <a:t>When I got to the party, Peter </a:t>
            </a:r>
            <a:r>
              <a:rPr lang="en-GB" sz="4400" b="1" i="1" dirty="0" smtClean="0"/>
              <a:t>had gone</a:t>
            </a:r>
            <a:r>
              <a:rPr lang="en-GB" sz="4400" i="1" dirty="0" smtClean="0"/>
              <a:t> home.</a:t>
            </a:r>
            <a:endParaRPr lang="nl-BE" sz="4400" dirty="0" smtClean="0"/>
          </a:p>
          <a:p>
            <a:pPr>
              <a:buNone/>
            </a:pPr>
            <a:r>
              <a:rPr lang="en-GB" sz="4400" i="1" dirty="0" smtClean="0"/>
              <a:t>	</a:t>
            </a:r>
            <a:r>
              <a:rPr lang="en-GB" sz="4400" i="1" dirty="0" smtClean="0"/>
              <a:t>= </a:t>
            </a:r>
            <a:r>
              <a:rPr lang="en-GB" sz="4400" i="1" dirty="0" smtClean="0"/>
              <a:t>First Peter left, then I arrived</a:t>
            </a:r>
            <a:r>
              <a:rPr lang="en-GB" sz="4400" i="1" dirty="0" smtClean="0"/>
              <a:t>.</a:t>
            </a:r>
            <a:endParaRPr lang="nl-BE" sz="4400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nl-BE" sz="3600" dirty="0" smtClean="0"/>
              <a:t>Past </a:t>
            </a:r>
            <a:r>
              <a:rPr lang="nl-BE" sz="3600" dirty="0" err="1" smtClean="0"/>
              <a:t>tenses</a:t>
            </a:r>
            <a:r>
              <a:rPr lang="nl-BE" sz="3600" dirty="0" smtClean="0"/>
              <a:t> in the </a:t>
            </a:r>
            <a:r>
              <a:rPr lang="nl-BE" sz="3600" dirty="0" err="1" smtClean="0"/>
              <a:t>Passive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Past Simple Passive                                               </a:t>
            </a:r>
            <a:r>
              <a:rPr lang="en-GB" i="1" dirty="0" smtClean="0"/>
              <a:t>was / were </a:t>
            </a:r>
            <a:r>
              <a:rPr lang="en-GB" dirty="0" smtClean="0"/>
              <a:t> + past participle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en-GB" dirty="0" smtClean="0"/>
              <a:t>Past Continuous Passive                                      </a:t>
            </a:r>
            <a:r>
              <a:rPr lang="en-GB" i="1" dirty="0" smtClean="0"/>
              <a:t>was / were being</a:t>
            </a:r>
            <a:r>
              <a:rPr lang="en-GB" dirty="0" smtClean="0"/>
              <a:t> + past participle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en-GB" dirty="0" smtClean="0"/>
              <a:t>Past Perfect Passive                                              </a:t>
            </a:r>
            <a:r>
              <a:rPr lang="en-GB" i="1" dirty="0" smtClean="0"/>
              <a:t>had been </a:t>
            </a:r>
            <a:r>
              <a:rPr lang="en-GB" dirty="0" smtClean="0"/>
              <a:t>+ past participle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i="1" dirty="0" smtClean="0"/>
              <a:t>The bridge </a:t>
            </a:r>
            <a:r>
              <a:rPr lang="en-GB" b="1" i="1" dirty="0" smtClean="0"/>
              <a:t>was built</a:t>
            </a:r>
            <a:r>
              <a:rPr lang="en-GB" i="1" dirty="0" smtClean="0"/>
              <a:t> in 1876. </a:t>
            </a:r>
            <a:r>
              <a:rPr lang="en-GB" dirty="0" smtClean="0"/>
              <a:t>(finished action in the past)</a:t>
            </a:r>
          </a:p>
          <a:p>
            <a:pPr lvl="0">
              <a:buNone/>
            </a:pPr>
            <a:endParaRPr lang="nl-BE" dirty="0" smtClean="0"/>
          </a:p>
          <a:p>
            <a:pPr lvl="0"/>
            <a:r>
              <a:rPr lang="en-GB" i="1" dirty="0" smtClean="0"/>
              <a:t>The bomb </a:t>
            </a:r>
            <a:r>
              <a:rPr lang="en-GB" b="1" i="1" dirty="0" smtClean="0"/>
              <a:t>was being defused</a:t>
            </a:r>
            <a:r>
              <a:rPr lang="en-GB" i="1" dirty="0" smtClean="0"/>
              <a:t> when it exploded. </a:t>
            </a:r>
            <a:r>
              <a:rPr lang="en-GB" dirty="0" smtClean="0"/>
              <a:t>(interrupted past activity)</a:t>
            </a:r>
          </a:p>
          <a:p>
            <a:pPr lvl="0">
              <a:buNone/>
            </a:pPr>
            <a:endParaRPr lang="nl-BE" dirty="0" smtClean="0"/>
          </a:p>
          <a:p>
            <a:pPr lvl="0"/>
            <a:r>
              <a:rPr lang="en-GB" i="1" dirty="0" smtClean="0"/>
              <a:t>The letter didn’t arrive because it </a:t>
            </a:r>
            <a:r>
              <a:rPr lang="en-GB" b="1" i="1" dirty="0" smtClean="0"/>
              <a:t>had been sent</a:t>
            </a:r>
            <a:r>
              <a:rPr lang="en-GB" i="1" dirty="0" smtClean="0"/>
              <a:t> to my old address. </a:t>
            </a:r>
          </a:p>
          <a:p>
            <a:pPr lvl="0">
              <a:buNone/>
            </a:pPr>
            <a:r>
              <a:rPr lang="en-GB" i="1" dirty="0" smtClean="0"/>
              <a:t>	</a:t>
            </a:r>
            <a:r>
              <a:rPr lang="en-GB" dirty="0" smtClean="0"/>
              <a:t>(one action before another action in the past) 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err="1" smtClean="0"/>
              <a:t>Compare</a:t>
            </a:r>
            <a:r>
              <a:rPr lang="nl-BE" sz="3600" dirty="0" smtClean="0"/>
              <a:t> the </a:t>
            </a:r>
            <a:r>
              <a:rPr lang="nl-BE" sz="3600" dirty="0" err="1" smtClean="0"/>
              <a:t>following</a:t>
            </a:r>
            <a:r>
              <a:rPr lang="nl-BE" sz="3600" dirty="0" smtClean="0"/>
              <a:t> </a:t>
            </a:r>
            <a:r>
              <a:rPr lang="nl-BE" sz="3600" dirty="0" err="1" smtClean="0"/>
              <a:t>sentences</a:t>
            </a:r>
            <a:r>
              <a:rPr lang="nl-BE" sz="3600" dirty="0" smtClean="0"/>
              <a:t>: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laughed 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he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saw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baby.</a:t>
            </a:r>
          </a:p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was laughing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when he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saw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baby.</a:t>
            </a:r>
          </a:p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laughed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when he </a:t>
            </a:r>
            <a:r>
              <a:rPr lang="en-GB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had seen 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baby.</a:t>
            </a:r>
          </a:p>
          <a:p>
            <a:endParaRPr lang="en-GB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GB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_________X___________X__________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NOW</a:t>
            </a:r>
            <a:endParaRPr lang="nl-BE" dirty="0" smtClean="0"/>
          </a:p>
          <a:p>
            <a:pPr>
              <a:buNone/>
            </a:pPr>
            <a:endParaRPr lang="en-GB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n-GB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laughed </a:t>
            </a:r>
            <a:r>
              <a:rPr lang="en-GB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when he </a:t>
            </a:r>
            <a:r>
              <a:rPr lang="en-GB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saw</a:t>
            </a:r>
            <a:r>
              <a:rPr lang="en-GB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the baby.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b="1" dirty="0" smtClean="0"/>
              <a:t>Past Simple + Past Simple</a:t>
            </a:r>
          </a:p>
          <a:p>
            <a:pPr marL="514350" indent="-514350">
              <a:buNone/>
            </a:pPr>
            <a:endParaRPr lang="nl-BE" dirty="0"/>
          </a:p>
          <a:p>
            <a:pPr>
              <a:buNone/>
            </a:pPr>
            <a:r>
              <a:rPr lang="en-GB" dirty="0" smtClean="0"/>
              <a:t>= He </a:t>
            </a:r>
            <a:r>
              <a:rPr lang="en-GB" dirty="0"/>
              <a:t>saw the baby and then he laughed.</a:t>
            </a:r>
            <a:endParaRPr lang="nl-BE" dirty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b="1" dirty="0" smtClean="0"/>
              <a:t>Past </a:t>
            </a:r>
            <a:r>
              <a:rPr lang="en-GB" b="1" dirty="0"/>
              <a:t>Simple </a:t>
            </a:r>
            <a:r>
              <a:rPr lang="en-GB" dirty="0"/>
              <a:t>to show a sequence of past events.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dirty="0" smtClean="0"/>
              <a:t>______________</a:t>
            </a:r>
            <a:r>
              <a:rPr lang="en-GB" dirty="0"/>
              <a:t>X</a:t>
            </a:r>
            <a:r>
              <a:rPr lang="en-GB" dirty="0" smtClean="0"/>
              <a:t>_______X_______________ </a:t>
            </a:r>
            <a:r>
              <a:rPr lang="en-GB" dirty="0">
                <a:sym typeface="Wingdings"/>
              </a:rPr>
              <a:t></a:t>
            </a:r>
            <a:r>
              <a:rPr lang="en-GB" dirty="0"/>
              <a:t> </a:t>
            </a:r>
            <a:r>
              <a:rPr lang="en-GB" dirty="0" smtClean="0"/>
              <a:t>NOW</a:t>
            </a:r>
            <a:endParaRPr lang="nl-BE" dirty="0"/>
          </a:p>
          <a:p>
            <a:pPr>
              <a:buNone/>
            </a:pPr>
            <a:r>
              <a:rPr lang="en-GB" dirty="0"/>
              <a:t>   He saw the baby </a:t>
            </a:r>
            <a:r>
              <a:rPr lang="en-GB" dirty="0" smtClean="0"/>
              <a:t>…    Then </a:t>
            </a:r>
            <a:r>
              <a:rPr lang="en-GB" dirty="0"/>
              <a:t>he laughed …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940966"/>
          </a:xfrm>
        </p:spPr>
        <p:txBody>
          <a:bodyPr>
            <a:normAutofit fontScale="90000"/>
          </a:bodyPr>
          <a:lstStyle/>
          <a:p>
            <a:r>
              <a:rPr lang="en-GB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n-GB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was laughing</a:t>
            </a:r>
            <a:r>
              <a:rPr lang="en-GB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when he </a:t>
            </a:r>
            <a:r>
              <a:rPr lang="en-GB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saw</a:t>
            </a:r>
            <a:r>
              <a:rPr lang="en-GB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the baby.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/>
              <a:t>2. </a:t>
            </a:r>
            <a:r>
              <a:rPr lang="en-GB" b="1" dirty="0" smtClean="0"/>
              <a:t>Past Continuous</a:t>
            </a:r>
            <a:r>
              <a:rPr lang="en-GB" dirty="0"/>
              <a:t> </a:t>
            </a:r>
            <a:r>
              <a:rPr lang="en-GB" dirty="0" smtClean="0"/>
              <a:t>+ </a:t>
            </a:r>
            <a:r>
              <a:rPr lang="en-GB" b="1" dirty="0" smtClean="0"/>
              <a:t>Past Simple</a:t>
            </a:r>
            <a:endParaRPr lang="nl-BE" dirty="0" smtClean="0"/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en-GB" dirty="0" smtClean="0"/>
              <a:t>= He </a:t>
            </a:r>
            <a:r>
              <a:rPr lang="en-GB" dirty="0"/>
              <a:t>started laughing before he saw the baby.</a:t>
            </a:r>
            <a:endParaRPr lang="nl-BE" dirty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b="1" dirty="0" smtClean="0"/>
              <a:t>Past </a:t>
            </a:r>
            <a:r>
              <a:rPr lang="en-GB" b="1" dirty="0"/>
              <a:t>Continuous </a:t>
            </a:r>
            <a:r>
              <a:rPr lang="en-GB" dirty="0"/>
              <a:t>to show a long action </a:t>
            </a:r>
            <a:r>
              <a:rPr lang="en-GB" dirty="0" smtClean="0"/>
              <a:t>that started </a:t>
            </a:r>
            <a:r>
              <a:rPr lang="en-GB" dirty="0"/>
              <a:t>before and that was interrupted by a shorter action.</a:t>
            </a:r>
            <a:endParaRPr lang="nl-BE" dirty="0"/>
          </a:p>
          <a:p>
            <a:pPr>
              <a:buNone/>
            </a:pPr>
            <a:r>
              <a:rPr lang="en-GB" dirty="0"/>
              <a:t> </a:t>
            </a:r>
            <a:endParaRPr lang="nl-BE" dirty="0"/>
          </a:p>
          <a:p>
            <a:pPr>
              <a:buNone/>
            </a:pPr>
            <a:r>
              <a:rPr lang="en-GB" dirty="0"/>
              <a:t>_________X</a:t>
            </a:r>
            <a:r>
              <a:rPr lang="en-GB" dirty="0" smtClean="0"/>
              <a:t>____________________________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NOW</a:t>
            </a:r>
          </a:p>
          <a:p>
            <a:pPr>
              <a:buNone/>
            </a:pPr>
            <a:r>
              <a:rPr lang="en-GB" dirty="0" smtClean="0"/>
              <a:t>^^^^^^^^^^^^^^^</a:t>
            </a:r>
          </a:p>
          <a:p>
            <a:pPr>
              <a:buNone/>
            </a:pPr>
            <a:r>
              <a:rPr lang="en-GB" dirty="0" smtClean="0"/>
              <a:t>He </a:t>
            </a:r>
            <a:r>
              <a:rPr lang="en-GB" dirty="0"/>
              <a:t>saw the baby </a:t>
            </a:r>
            <a:r>
              <a:rPr lang="en-GB" dirty="0" smtClean="0"/>
              <a:t>…</a:t>
            </a:r>
          </a:p>
          <a:p>
            <a:pPr>
              <a:buNone/>
            </a:pPr>
            <a:r>
              <a:rPr lang="en-GB" dirty="0" smtClean="0"/>
              <a:t>He </a:t>
            </a:r>
            <a:r>
              <a:rPr lang="en-GB" dirty="0"/>
              <a:t>was laughing.</a:t>
            </a: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 </a:t>
            </a:r>
            <a:r>
              <a:rPr lang="en-GB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laughed</a:t>
            </a:r>
            <a:r>
              <a:rPr lang="en-GB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when he </a:t>
            </a:r>
            <a:r>
              <a:rPr lang="en-GB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had seen </a:t>
            </a:r>
            <a:r>
              <a:rPr lang="en-GB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baby.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3. </a:t>
            </a:r>
            <a:r>
              <a:rPr lang="en-GB" b="1" dirty="0" smtClean="0"/>
              <a:t>Past Simple + Past Perfect</a:t>
            </a:r>
            <a:endParaRPr lang="nl-BE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= He started laughing after he had seen the baby.</a:t>
            </a:r>
            <a:endParaRPr lang="nl-BE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b="1" dirty="0" smtClean="0"/>
              <a:t>Past </a:t>
            </a:r>
            <a:r>
              <a:rPr lang="en-GB" b="1" dirty="0" smtClean="0"/>
              <a:t>Perfect</a:t>
            </a:r>
            <a:r>
              <a:rPr lang="en-GB" dirty="0" smtClean="0"/>
              <a:t> to show an earlier past event.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en-GB" dirty="0" smtClean="0"/>
              <a:t>________X______________X__________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NOW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 He had seen the baby…        He laughed …</a:t>
            </a: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nl-BE" sz="3600" dirty="0" smtClean="0"/>
              <a:t>Past </a:t>
            </a:r>
            <a:r>
              <a:rPr lang="nl-BE" sz="3600" dirty="0" err="1" smtClean="0"/>
              <a:t>Simple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2800" dirty="0" smtClean="0"/>
              <a:t>FORM :</a:t>
            </a:r>
          </a:p>
          <a:p>
            <a:pPr>
              <a:buNone/>
            </a:pPr>
            <a:r>
              <a:rPr lang="nl-BE" sz="2800" u="sng" dirty="0" err="1" smtClean="0"/>
              <a:t>Regular</a:t>
            </a:r>
            <a:r>
              <a:rPr lang="nl-BE" sz="2800" u="sng" dirty="0" smtClean="0"/>
              <a:t> </a:t>
            </a:r>
            <a:r>
              <a:rPr lang="nl-BE" sz="2800" u="sng" dirty="0" err="1" smtClean="0"/>
              <a:t>verbs</a:t>
            </a:r>
            <a:r>
              <a:rPr lang="nl-BE" u="sng" dirty="0" smtClean="0"/>
              <a:t> </a:t>
            </a:r>
          </a:p>
          <a:p>
            <a:pPr>
              <a:buNone/>
            </a:pPr>
            <a:r>
              <a:rPr lang="nl-BE" sz="2800" dirty="0" smtClean="0"/>
              <a:t>+ 	</a:t>
            </a:r>
            <a:r>
              <a:rPr lang="nl-BE" sz="2800" dirty="0" err="1" smtClean="0"/>
              <a:t>infinitive</a:t>
            </a:r>
            <a:r>
              <a:rPr lang="nl-BE" sz="2800" dirty="0" smtClean="0"/>
              <a:t> + </a:t>
            </a:r>
            <a:r>
              <a:rPr lang="nl-BE" sz="2800" dirty="0" err="1" smtClean="0"/>
              <a:t>ed</a:t>
            </a:r>
            <a:r>
              <a:rPr lang="nl-BE" sz="2800" dirty="0" smtClean="0"/>
              <a:t> =&gt; I </a:t>
            </a:r>
            <a:r>
              <a:rPr lang="nl-BE" sz="2800" dirty="0" err="1" smtClean="0"/>
              <a:t>walked</a:t>
            </a:r>
            <a:r>
              <a:rPr lang="nl-BE" sz="2800" dirty="0" smtClean="0"/>
              <a:t>, </a:t>
            </a:r>
            <a:r>
              <a:rPr lang="nl-BE" sz="2800" dirty="0" err="1" smtClean="0"/>
              <a:t>talked</a:t>
            </a:r>
            <a:r>
              <a:rPr lang="nl-BE" sz="2800" dirty="0" smtClean="0"/>
              <a:t>, </a:t>
            </a:r>
            <a:r>
              <a:rPr lang="nl-BE" sz="2800" dirty="0" err="1" smtClean="0"/>
              <a:t>listened</a:t>
            </a:r>
            <a:r>
              <a:rPr lang="nl-BE" sz="2800" dirty="0" smtClean="0"/>
              <a:t>…</a:t>
            </a:r>
          </a:p>
          <a:p>
            <a:pPr>
              <a:buNone/>
            </a:pPr>
            <a:r>
              <a:rPr lang="nl-BE" sz="2800" dirty="0" smtClean="0"/>
              <a:t>	</a:t>
            </a:r>
            <a:r>
              <a:rPr lang="nl-BE" sz="2800" dirty="0" err="1" smtClean="0"/>
              <a:t>verbs</a:t>
            </a:r>
            <a:r>
              <a:rPr lang="nl-BE" sz="2800" dirty="0" smtClean="0"/>
              <a:t> </a:t>
            </a:r>
            <a:r>
              <a:rPr lang="nl-BE" sz="2800" dirty="0" err="1" smtClean="0"/>
              <a:t>ending</a:t>
            </a:r>
            <a:r>
              <a:rPr lang="nl-BE" sz="2800" dirty="0" smtClean="0"/>
              <a:t> in –e + d =&gt; He </a:t>
            </a:r>
            <a:r>
              <a:rPr lang="nl-BE" sz="2800" dirty="0" err="1" smtClean="0"/>
              <a:t>lived</a:t>
            </a:r>
            <a:r>
              <a:rPr lang="nl-BE" sz="2800" dirty="0" smtClean="0"/>
              <a:t>, </a:t>
            </a:r>
            <a:r>
              <a:rPr lang="nl-BE" sz="2800" dirty="0" err="1" smtClean="0"/>
              <a:t>danced</a:t>
            </a:r>
            <a:r>
              <a:rPr lang="nl-BE" sz="2800" dirty="0" smtClean="0"/>
              <a:t>…</a:t>
            </a:r>
          </a:p>
          <a:p>
            <a:pPr>
              <a:buNone/>
            </a:pPr>
            <a:r>
              <a:rPr lang="nl-BE" sz="2800" dirty="0" smtClean="0"/>
              <a:t>	</a:t>
            </a:r>
            <a:r>
              <a:rPr lang="nl-BE" sz="2800" dirty="0" err="1" smtClean="0"/>
              <a:t>verbs</a:t>
            </a:r>
            <a:r>
              <a:rPr lang="nl-BE" sz="2800" dirty="0" smtClean="0"/>
              <a:t> </a:t>
            </a:r>
            <a:r>
              <a:rPr lang="nl-BE" sz="2800" dirty="0" err="1" smtClean="0"/>
              <a:t>ending</a:t>
            </a:r>
            <a:r>
              <a:rPr lang="nl-BE" sz="2800" dirty="0" smtClean="0"/>
              <a:t> in –y =&gt; </a:t>
            </a:r>
            <a:r>
              <a:rPr lang="nl-BE" sz="2800" dirty="0" err="1" smtClean="0"/>
              <a:t>She</a:t>
            </a:r>
            <a:r>
              <a:rPr lang="nl-BE" sz="2800" dirty="0" smtClean="0"/>
              <a:t> </a:t>
            </a:r>
            <a:r>
              <a:rPr lang="nl-BE" sz="2800" dirty="0" err="1" smtClean="0"/>
              <a:t>studied</a:t>
            </a:r>
            <a:r>
              <a:rPr lang="nl-BE" sz="2800" dirty="0" smtClean="0"/>
              <a:t>, </a:t>
            </a:r>
            <a:r>
              <a:rPr lang="nl-BE" sz="2800" dirty="0" err="1" smtClean="0"/>
              <a:t>carried</a:t>
            </a:r>
            <a:r>
              <a:rPr lang="nl-BE" sz="2800" dirty="0" smtClean="0"/>
              <a:t>…</a:t>
            </a:r>
          </a:p>
          <a:p>
            <a:pPr>
              <a:buNone/>
            </a:pPr>
            <a:r>
              <a:rPr lang="nl-BE" sz="2800" dirty="0" smtClean="0"/>
              <a:t>	</a:t>
            </a:r>
            <a:r>
              <a:rPr lang="nl-BE" sz="2800" dirty="0" err="1" smtClean="0"/>
              <a:t>verbs</a:t>
            </a:r>
            <a:r>
              <a:rPr lang="nl-BE" sz="2800" dirty="0" smtClean="0"/>
              <a:t> </a:t>
            </a:r>
            <a:r>
              <a:rPr lang="nl-BE" sz="2800" dirty="0" err="1" smtClean="0"/>
              <a:t>like</a:t>
            </a:r>
            <a:r>
              <a:rPr lang="nl-BE" sz="2800" dirty="0" smtClean="0"/>
              <a:t> stop, plan, … =&gt; I </a:t>
            </a:r>
            <a:r>
              <a:rPr lang="nl-BE" sz="2800" dirty="0" err="1" smtClean="0"/>
              <a:t>stopped</a:t>
            </a:r>
            <a:r>
              <a:rPr lang="nl-BE" sz="2800" dirty="0" smtClean="0"/>
              <a:t>, </a:t>
            </a:r>
            <a:r>
              <a:rPr lang="nl-BE" sz="2800" dirty="0" err="1" smtClean="0"/>
              <a:t>planned</a:t>
            </a:r>
            <a:r>
              <a:rPr lang="nl-BE" sz="2800" dirty="0" smtClean="0"/>
              <a:t>…</a:t>
            </a:r>
          </a:p>
          <a:p>
            <a:pPr>
              <a:buNone/>
            </a:pPr>
            <a:r>
              <a:rPr lang="nl-BE" sz="2800" dirty="0" smtClean="0"/>
              <a:t>? 	</a:t>
            </a:r>
            <a:r>
              <a:rPr lang="nl-BE" sz="2800" dirty="0" err="1" smtClean="0"/>
              <a:t>did</a:t>
            </a:r>
            <a:r>
              <a:rPr lang="nl-BE" sz="2800" dirty="0" smtClean="0"/>
              <a:t> + </a:t>
            </a:r>
            <a:r>
              <a:rPr lang="nl-BE" sz="2800" dirty="0" err="1" smtClean="0"/>
              <a:t>infinitive</a:t>
            </a:r>
            <a:r>
              <a:rPr lang="nl-BE" sz="2800" dirty="0" smtClean="0"/>
              <a:t> =&gt; </a:t>
            </a:r>
            <a:r>
              <a:rPr lang="nl-BE" sz="2800" dirty="0" err="1" smtClean="0"/>
              <a:t>Did</a:t>
            </a:r>
            <a:r>
              <a:rPr lang="nl-BE" sz="2800" dirty="0" smtClean="0"/>
              <a:t> </a:t>
            </a:r>
            <a:r>
              <a:rPr lang="nl-BE" sz="2800" dirty="0" err="1" smtClean="0"/>
              <a:t>you</a:t>
            </a:r>
            <a:r>
              <a:rPr lang="nl-BE" sz="2800" dirty="0" smtClean="0"/>
              <a:t> go, </a:t>
            </a:r>
            <a:r>
              <a:rPr lang="nl-BE" sz="2800" dirty="0" err="1" smtClean="0"/>
              <a:t>did</a:t>
            </a:r>
            <a:r>
              <a:rPr lang="nl-BE" sz="2800" dirty="0" smtClean="0"/>
              <a:t> </a:t>
            </a:r>
            <a:r>
              <a:rPr lang="nl-BE" sz="2800" dirty="0" err="1" smtClean="0"/>
              <a:t>he</a:t>
            </a:r>
            <a:r>
              <a:rPr lang="nl-BE" sz="2800" dirty="0" smtClean="0"/>
              <a:t> </a:t>
            </a:r>
            <a:r>
              <a:rPr lang="nl-BE" sz="2800" dirty="0" err="1" smtClean="0"/>
              <a:t>see</a:t>
            </a:r>
            <a:r>
              <a:rPr lang="nl-BE" sz="2800" dirty="0" smtClean="0"/>
              <a:t> … ?</a:t>
            </a:r>
          </a:p>
          <a:p>
            <a:pPr>
              <a:buNone/>
            </a:pPr>
            <a:r>
              <a:rPr lang="nl-BE" sz="2800" dirty="0" smtClean="0"/>
              <a:t>- 	</a:t>
            </a:r>
            <a:r>
              <a:rPr lang="nl-BE" sz="2800" dirty="0" err="1" smtClean="0"/>
              <a:t>didn’t</a:t>
            </a:r>
            <a:r>
              <a:rPr lang="nl-BE" sz="2800" dirty="0" smtClean="0"/>
              <a:t> + </a:t>
            </a:r>
            <a:r>
              <a:rPr lang="nl-BE" sz="2800" dirty="0" err="1" smtClean="0"/>
              <a:t>infinitive</a:t>
            </a:r>
            <a:r>
              <a:rPr lang="nl-BE" sz="2800" dirty="0" smtClean="0"/>
              <a:t> =&gt; I </a:t>
            </a:r>
            <a:r>
              <a:rPr lang="nl-BE" sz="2800" dirty="0" err="1" smtClean="0"/>
              <a:t>didn’t</a:t>
            </a:r>
            <a:r>
              <a:rPr lang="nl-BE" sz="2800" dirty="0" smtClean="0"/>
              <a:t> do it.</a:t>
            </a:r>
          </a:p>
          <a:p>
            <a:pPr>
              <a:buNone/>
            </a:pPr>
            <a:r>
              <a:rPr lang="nl-BE" sz="2800" u="sng" dirty="0" err="1" smtClean="0"/>
              <a:t>Irregular</a:t>
            </a:r>
            <a:r>
              <a:rPr lang="nl-BE" sz="2800" u="sng" dirty="0" smtClean="0"/>
              <a:t> </a:t>
            </a:r>
            <a:r>
              <a:rPr lang="nl-BE" sz="2800" u="sng" dirty="0" err="1" smtClean="0"/>
              <a:t>verbs</a:t>
            </a:r>
            <a:endParaRPr lang="nl-BE" sz="2800" u="sng" dirty="0" smtClean="0"/>
          </a:p>
          <a:p>
            <a:pPr>
              <a:buNone/>
            </a:pPr>
            <a:r>
              <a:rPr lang="nl-BE" sz="2800" dirty="0" smtClean="0"/>
              <a:t>SB p.157</a:t>
            </a:r>
            <a:endParaRPr lang="nl-BE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BE" dirty="0" smtClean="0"/>
              <a:t>USE :</a:t>
            </a:r>
          </a:p>
          <a:p>
            <a:pPr>
              <a:buNone/>
            </a:pPr>
            <a:endParaRPr lang="nl-BE" dirty="0" smtClean="0"/>
          </a:p>
          <a:p>
            <a:pPr lvl="0"/>
            <a:r>
              <a:rPr lang="en-GB" sz="3800" dirty="0" smtClean="0">
                <a:solidFill>
                  <a:srgbClr val="C00000"/>
                </a:solidFill>
              </a:rPr>
              <a:t>for a finished action in the past</a:t>
            </a:r>
            <a:endParaRPr lang="nl-BE" sz="3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smtClean="0"/>
              <a:t>	=&gt; We </a:t>
            </a:r>
            <a:r>
              <a:rPr lang="en-GB" b="1" i="1" dirty="0" smtClean="0"/>
              <a:t>met</a:t>
            </a:r>
            <a:r>
              <a:rPr lang="en-GB" i="1" dirty="0" smtClean="0"/>
              <a:t> in 2000.</a:t>
            </a:r>
            <a:endParaRPr lang="nl-BE" dirty="0" smtClean="0"/>
          </a:p>
          <a:p>
            <a:pPr>
              <a:buNone/>
            </a:pPr>
            <a:r>
              <a:rPr lang="en-GB" i="1" dirty="0" smtClean="0"/>
              <a:t>	=&gt; John </a:t>
            </a:r>
            <a:r>
              <a:rPr lang="en-GB" b="1" i="1" dirty="0" smtClean="0"/>
              <a:t>left</a:t>
            </a:r>
            <a:r>
              <a:rPr lang="en-GB" i="1" dirty="0" smtClean="0"/>
              <a:t> two minutes ago.</a:t>
            </a:r>
          </a:p>
          <a:p>
            <a:pPr>
              <a:buNone/>
            </a:pPr>
            <a:endParaRPr lang="nl-BE" dirty="0" smtClean="0"/>
          </a:p>
          <a:p>
            <a:pPr lvl="0"/>
            <a:r>
              <a:rPr lang="en-GB" sz="3800" dirty="0" smtClean="0">
                <a:solidFill>
                  <a:srgbClr val="C00000"/>
                </a:solidFill>
              </a:rPr>
              <a:t>for actions that follow each other in a story</a:t>
            </a:r>
            <a:endParaRPr lang="nl-BE" sz="3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smtClean="0"/>
              <a:t>	=&gt; Mary </a:t>
            </a:r>
            <a:r>
              <a:rPr lang="en-GB" b="1" i="1" dirty="0" smtClean="0"/>
              <a:t>walked</a:t>
            </a:r>
            <a:r>
              <a:rPr lang="en-GB" i="1" dirty="0" smtClean="0"/>
              <a:t> into the room and </a:t>
            </a:r>
            <a:r>
              <a:rPr lang="en-GB" b="1" i="1" dirty="0" smtClean="0"/>
              <a:t>stopped</a:t>
            </a:r>
            <a:r>
              <a:rPr lang="en-GB" i="1" dirty="0" smtClean="0"/>
              <a:t>.  She </a:t>
            </a:r>
            <a:r>
              <a:rPr lang="en-GB" b="1" i="1" dirty="0" smtClean="0"/>
              <a:t>listened</a:t>
            </a:r>
            <a:r>
              <a:rPr lang="en-GB" i="1" dirty="0" smtClean="0"/>
              <a:t> 	carefully. She </a:t>
            </a:r>
            <a:r>
              <a:rPr lang="en-GB" b="1" i="1" dirty="0" smtClean="0"/>
              <a:t>heard </a:t>
            </a:r>
            <a:r>
              <a:rPr lang="en-GB" i="1" dirty="0" smtClean="0"/>
              <a:t>a noise coming from behind the curtain.  </a:t>
            </a:r>
            <a:r>
              <a:rPr lang="en-GB" i="1" dirty="0" smtClean="0"/>
              <a:t>	She </a:t>
            </a:r>
            <a:r>
              <a:rPr lang="en-GB" b="1" i="1" dirty="0" smtClean="0"/>
              <a:t>threw</a:t>
            </a:r>
            <a:r>
              <a:rPr lang="en-GB" i="1" dirty="0" smtClean="0"/>
              <a:t> the curtain open, and then she </a:t>
            </a:r>
            <a:r>
              <a:rPr lang="en-GB" b="1" i="1" dirty="0" smtClean="0"/>
              <a:t>saw</a:t>
            </a:r>
            <a:r>
              <a:rPr lang="en-GB" i="1" dirty="0" smtClean="0"/>
              <a:t> …</a:t>
            </a:r>
          </a:p>
          <a:p>
            <a:pPr>
              <a:buNone/>
            </a:pPr>
            <a:endParaRPr lang="nl-BE" dirty="0" smtClean="0"/>
          </a:p>
          <a:p>
            <a:pPr lvl="0"/>
            <a:r>
              <a:rPr lang="en-GB" sz="3800" dirty="0" smtClean="0">
                <a:solidFill>
                  <a:srgbClr val="C00000"/>
                </a:solidFill>
              </a:rPr>
              <a:t>for a past situation or habit</a:t>
            </a:r>
            <a:endParaRPr lang="nl-BE" sz="3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smtClean="0"/>
              <a:t>	=&gt; When I </a:t>
            </a:r>
            <a:r>
              <a:rPr lang="en-GB" b="1" i="1" dirty="0" smtClean="0"/>
              <a:t>was</a:t>
            </a:r>
            <a:r>
              <a:rPr lang="en-GB" i="1" dirty="0" smtClean="0"/>
              <a:t> a child, we </a:t>
            </a:r>
            <a:r>
              <a:rPr lang="en-GB" b="1" i="1" dirty="0" smtClean="0"/>
              <a:t>lived</a:t>
            </a:r>
            <a:r>
              <a:rPr lang="en-GB" i="1" dirty="0" smtClean="0"/>
              <a:t> in a small house by the sea.  </a:t>
            </a:r>
          </a:p>
          <a:p>
            <a:pPr>
              <a:buNone/>
            </a:pPr>
            <a:r>
              <a:rPr lang="en-GB" i="1" dirty="0" smtClean="0"/>
              <a:t>	=&gt; Every day I </a:t>
            </a:r>
            <a:r>
              <a:rPr lang="en-GB" b="1" i="1" dirty="0" smtClean="0"/>
              <a:t>walked </a:t>
            </a:r>
            <a:r>
              <a:rPr lang="en-GB" i="1" dirty="0" smtClean="0"/>
              <a:t>for miles on the beach with my dog.</a:t>
            </a:r>
            <a:endParaRPr lang="nl-BE" dirty="0" smtClean="0"/>
          </a:p>
          <a:p>
            <a:pPr>
              <a:buNone/>
            </a:pPr>
            <a:r>
              <a:rPr lang="en-GB" dirty="0" smtClean="0"/>
              <a:t>	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nl-BE" sz="3600" dirty="0" smtClean="0"/>
              <a:t>Past </a:t>
            </a:r>
            <a:r>
              <a:rPr lang="nl-BE" sz="3600" dirty="0" err="1" smtClean="0"/>
              <a:t>Continuous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2800" dirty="0" smtClean="0"/>
              <a:t>FORM :</a:t>
            </a:r>
          </a:p>
          <a:p>
            <a:pPr>
              <a:buNone/>
            </a:pPr>
            <a:endParaRPr lang="nl-BE" sz="2800" dirty="0" smtClean="0"/>
          </a:p>
          <a:p>
            <a:pPr>
              <a:buNone/>
            </a:pPr>
            <a:r>
              <a:rPr lang="nl-BE" sz="2800" dirty="0" smtClean="0"/>
              <a:t>+/?	was/</a:t>
            </a:r>
            <a:r>
              <a:rPr lang="nl-BE" sz="2800" dirty="0" err="1" smtClean="0"/>
              <a:t>were</a:t>
            </a:r>
            <a:r>
              <a:rPr lang="nl-BE" sz="2800" dirty="0" smtClean="0"/>
              <a:t> + </a:t>
            </a:r>
            <a:r>
              <a:rPr lang="nl-BE" sz="2800" dirty="0" err="1" smtClean="0"/>
              <a:t>ing-form</a:t>
            </a:r>
            <a:endParaRPr lang="nl-BE" sz="2800" dirty="0" smtClean="0"/>
          </a:p>
          <a:p>
            <a:pPr>
              <a:buNone/>
            </a:pPr>
            <a:r>
              <a:rPr lang="nl-BE" sz="2800" dirty="0" smtClean="0"/>
              <a:t>-          </a:t>
            </a:r>
            <a:r>
              <a:rPr lang="nl-BE" sz="2800" dirty="0" err="1" smtClean="0"/>
              <a:t>wasn’t</a:t>
            </a:r>
            <a:r>
              <a:rPr lang="nl-BE" sz="2800" dirty="0" smtClean="0"/>
              <a:t>/</a:t>
            </a:r>
            <a:r>
              <a:rPr lang="nl-BE" sz="2800" dirty="0" err="1" smtClean="0"/>
              <a:t>were</a:t>
            </a:r>
            <a:r>
              <a:rPr lang="nl-BE" sz="2800" dirty="0" smtClean="0"/>
              <a:t> + </a:t>
            </a:r>
            <a:r>
              <a:rPr lang="nl-BE" sz="2800" dirty="0" err="1" smtClean="0"/>
              <a:t>ing-form</a:t>
            </a:r>
            <a:endParaRPr lang="nl-BE" sz="2800" dirty="0" smtClean="0"/>
          </a:p>
          <a:p>
            <a:pPr>
              <a:buNone/>
            </a:pPr>
            <a:r>
              <a:rPr lang="nl-BE" sz="2800" dirty="0" smtClean="0"/>
              <a:t> </a:t>
            </a:r>
          </a:p>
          <a:p>
            <a:pPr>
              <a:buFont typeface="Symbol"/>
              <a:buChar char="Þ"/>
            </a:pPr>
            <a:r>
              <a:rPr lang="nl-BE" sz="2800" dirty="0" smtClean="0"/>
              <a:t> I </a:t>
            </a:r>
            <a:r>
              <a:rPr lang="nl-BE" sz="2800" u="sng" dirty="0" smtClean="0"/>
              <a:t>was </a:t>
            </a:r>
            <a:r>
              <a:rPr lang="nl-BE" sz="2800" u="sng" dirty="0" err="1" smtClean="0"/>
              <a:t>cooking</a:t>
            </a:r>
            <a:r>
              <a:rPr lang="nl-BE" sz="2800" dirty="0" smtClean="0"/>
              <a:t> </a:t>
            </a:r>
            <a:r>
              <a:rPr lang="nl-BE" sz="2800" dirty="0" err="1" smtClean="0"/>
              <a:t>dinner</a:t>
            </a:r>
            <a:r>
              <a:rPr lang="nl-BE" sz="2800" dirty="0" smtClean="0"/>
              <a:t> </a:t>
            </a:r>
            <a:r>
              <a:rPr lang="nl-BE" sz="2800" dirty="0" err="1" smtClean="0"/>
              <a:t>when</a:t>
            </a:r>
            <a:r>
              <a:rPr lang="nl-BE" sz="2800" dirty="0" smtClean="0"/>
              <a:t> </a:t>
            </a:r>
            <a:r>
              <a:rPr lang="nl-BE" sz="2800" dirty="0" err="1" smtClean="0"/>
              <a:t>he</a:t>
            </a:r>
            <a:r>
              <a:rPr lang="nl-BE" sz="2800" dirty="0" smtClean="0"/>
              <a:t> </a:t>
            </a:r>
            <a:r>
              <a:rPr lang="nl-BE" sz="2800" dirty="0" err="1" smtClean="0"/>
              <a:t>arrived</a:t>
            </a:r>
            <a:r>
              <a:rPr lang="nl-BE" sz="2800" dirty="0" smtClean="0"/>
              <a:t>.</a:t>
            </a:r>
          </a:p>
          <a:p>
            <a:pPr>
              <a:buFont typeface="Symbol"/>
              <a:buChar char="Þ"/>
            </a:pPr>
            <a:r>
              <a:rPr lang="nl-BE" sz="2800" dirty="0" smtClean="0"/>
              <a:t> </a:t>
            </a:r>
            <a:r>
              <a:rPr lang="nl-BE" sz="2800" dirty="0" err="1" smtClean="0"/>
              <a:t>You</a:t>
            </a:r>
            <a:r>
              <a:rPr lang="nl-BE" sz="2800" dirty="0" smtClean="0"/>
              <a:t> </a:t>
            </a:r>
            <a:r>
              <a:rPr lang="nl-BE" sz="2800" u="sng" dirty="0" err="1" smtClean="0"/>
              <a:t>weren’t</a:t>
            </a:r>
            <a:r>
              <a:rPr lang="nl-BE" sz="2800" u="sng" dirty="0" smtClean="0"/>
              <a:t> </a:t>
            </a:r>
            <a:r>
              <a:rPr lang="nl-BE" sz="2800" u="sng" dirty="0" err="1" smtClean="0"/>
              <a:t>working</a:t>
            </a:r>
            <a:r>
              <a:rPr lang="nl-BE" sz="2800" dirty="0" smtClean="0"/>
              <a:t> </a:t>
            </a:r>
            <a:r>
              <a:rPr lang="nl-BE" sz="2800" dirty="0" err="1" smtClean="0"/>
              <a:t>when</a:t>
            </a:r>
            <a:r>
              <a:rPr lang="nl-BE" sz="2800" dirty="0" smtClean="0"/>
              <a:t> I </a:t>
            </a:r>
            <a:r>
              <a:rPr lang="nl-BE" sz="2800" dirty="0" err="1" smtClean="0"/>
              <a:t>saw</a:t>
            </a:r>
            <a:r>
              <a:rPr lang="nl-BE" sz="2800" dirty="0" smtClean="0"/>
              <a:t> </a:t>
            </a:r>
            <a:r>
              <a:rPr lang="nl-BE" sz="2800" dirty="0" err="1" smtClean="0"/>
              <a:t>you</a:t>
            </a:r>
            <a:r>
              <a:rPr lang="nl-BE" sz="2800" dirty="0" smtClean="0"/>
              <a:t>.</a:t>
            </a:r>
          </a:p>
          <a:p>
            <a:pPr>
              <a:buFont typeface="Symbol"/>
              <a:buChar char="Þ"/>
            </a:pPr>
            <a:r>
              <a:rPr lang="nl-BE" sz="2800" dirty="0" smtClean="0"/>
              <a:t> </a:t>
            </a:r>
            <a:r>
              <a:rPr lang="nl-BE" sz="2800" dirty="0" err="1" smtClean="0"/>
              <a:t>What</a:t>
            </a:r>
            <a:r>
              <a:rPr lang="nl-BE" sz="2800" dirty="0" smtClean="0"/>
              <a:t> </a:t>
            </a:r>
            <a:r>
              <a:rPr lang="nl-BE" sz="2800" u="sng" dirty="0" err="1" smtClean="0"/>
              <a:t>were</a:t>
            </a:r>
            <a:r>
              <a:rPr lang="nl-BE" sz="2800" dirty="0" smtClean="0"/>
              <a:t> </a:t>
            </a:r>
            <a:r>
              <a:rPr lang="nl-BE" sz="2800" dirty="0" err="1" smtClean="0"/>
              <a:t>you</a:t>
            </a:r>
            <a:r>
              <a:rPr lang="nl-BE" sz="2800" dirty="0" smtClean="0"/>
              <a:t> </a:t>
            </a:r>
            <a:r>
              <a:rPr lang="nl-BE" sz="2800" u="sng" dirty="0" err="1" smtClean="0"/>
              <a:t>doing</a:t>
            </a:r>
            <a:r>
              <a:rPr lang="nl-BE" sz="2800" dirty="0" smtClean="0"/>
              <a:t> </a:t>
            </a:r>
            <a:r>
              <a:rPr lang="nl-BE" sz="2800" dirty="0" err="1" smtClean="0"/>
              <a:t>when</a:t>
            </a:r>
            <a:r>
              <a:rPr lang="nl-BE" sz="2800" dirty="0" smtClean="0"/>
              <a:t> </a:t>
            </a:r>
            <a:r>
              <a:rPr lang="nl-BE" sz="2800" dirty="0" err="1" smtClean="0"/>
              <a:t>it</a:t>
            </a:r>
            <a:r>
              <a:rPr lang="nl-BE" sz="2800" dirty="0" smtClean="0"/>
              <a:t> </a:t>
            </a:r>
            <a:r>
              <a:rPr lang="nl-BE" sz="2800" dirty="0" err="1" smtClean="0"/>
              <a:t>started</a:t>
            </a:r>
            <a:r>
              <a:rPr lang="nl-BE" sz="2800" dirty="0" smtClean="0"/>
              <a:t> to </a:t>
            </a:r>
            <a:r>
              <a:rPr lang="nl-BE" sz="2800" dirty="0" err="1" smtClean="0"/>
              <a:t>rain</a:t>
            </a:r>
            <a:r>
              <a:rPr lang="nl-BE" sz="2800" dirty="0" smtClean="0"/>
              <a:t>?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BE" dirty="0" smtClean="0"/>
              <a:t>USE :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nl-BE" dirty="0" smtClean="0"/>
          </a:p>
          <a:p>
            <a:pPr lvl="0"/>
            <a:r>
              <a:rPr lang="en-GB" dirty="0" smtClean="0">
                <a:solidFill>
                  <a:srgbClr val="C00000"/>
                </a:solidFill>
              </a:rPr>
              <a:t>to express activities in progress before, and probably after, a particular time in the past</a:t>
            </a:r>
            <a:endParaRPr lang="nl-BE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smtClean="0"/>
              <a:t>	=&gt; At 7 o’clock this morning </a:t>
            </a:r>
            <a:r>
              <a:rPr lang="en-GB" b="1" i="1" dirty="0" smtClean="0"/>
              <a:t>I was having</a:t>
            </a:r>
            <a:r>
              <a:rPr lang="en-GB" i="1" dirty="0" smtClean="0"/>
              <a:t> my breakfast.</a:t>
            </a:r>
            <a:endParaRPr lang="nl-BE" dirty="0" smtClean="0"/>
          </a:p>
          <a:p>
            <a:pPr>
              <a:buNone/>
            </a:pPr>
            <a:r>
              <a:rPr lang="en-GB" i="1" dirty="0" smtClean="0"/>
              <a:t>	=&gt; I walked past your house last night.  There was an 	awful lot of noise.  What </a:t>
            </a:r>
            <a:r>
              <a:rPr lang="en-GB" b="1" i="1" dirty="0" smtClean="0"/>
              <a:t>were </a:t>
            </a:r>
            <a:r>
              <a:rPr lang="en-GB" i="1" dirty="0" smtClean="0"/>
              <a:t>you </a:t>
            </a:r>
            <a:r>
              <a:rPr lang="en-GB" b="1" i="1" dirty="0" smtClean="0"/>
              <a:t>doing </a:t>
            </a:r>
            <a:r>
              <a:rPr lang="en-GB" i="1" dirty="0" smtClean="0"/>
              <a:t>?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 lvl="0"/>
            <a:r>
              <a:rPr lang="en-GB" dirty="0" smtClean="0">
                <a:solidFill>
                  <a:srgbClr val="C00000"/>
                </a:solidFill>
              </a:rPr>
              <a:t>for descriptions</a:t>
            </a:r>
            <a:endParaRPr lang="nl-BE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smtClean="0"/>
              <a:t>	=&gt; Sue looked beautiful.  She </a:t>
            </a:r>
            <a:r>
              <a:rPr lang="en-GB" b="1" i="1" dirty="0" smtClean="0"/>
              <a:t>was wearing</a:t>
            </a:r>
            <a:r>
              <a:rPr lang="en-GB" i="1" dirty="0" smtClean="0"/>
              <a:t> a green 	cotton dress.  Her eyes </a:t>
            </a:r>
            <a:r>
              <a:rPr lang="en-GB" b="1" i="1" dirty="0" smtClean="0"/>
              <a:t>were shining </a:t>
            </a:r>
            <a:r>
              <a:rPr lang="en-GB" i="1" dirty="0" smtClean="0"/>
              <a:t>in the light of 	the candles that </a:t>
            </a:r>
            <a:r>
              <a:rPr lang="en-GB" b="1" i="1" dirty="0" smtClean="0"/>
              <a:t>were burning</a:t>
            </a:r>
            <a:r>
              <a:rPr lang="en-GB" i="1" dirty="0" smtClean="0"/>
              <a:t> nearby.</a:t>
            </a:r>
            <a:r>
              <a:rPr lang="en-GB" dirty="0" smtClean="0"/>
              <a:t> 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378</Words>
  <Application>Microsoft Office PowerPoint</Application>
  <PresentationFormat>Diavoorstelling (4:3)</PresentationFormat>
  <Paragraphs>162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Office-thema</vt:lpstr>
      <vt:lpstr>PAST TENSES</vt:lpstr>
      <vt:lpstr>Compare the following sentences:</vt:lpstr>
      <vt:lpstr>He laughed when he saw the baby. </vt:lpstr>
      <vt:lpstr>He was laughing when he saw the baby. </vt:lpstr>
      <vt:lpstr>He laughed when he had seen the baby. </vt:lpstr>
      <vt:lpstr>Past Simple</vt:lpstr>
      <vt:lpstr>PowerPoint-presentatie</vt:lpstr>
      <vt:lpstr>Past Continuous</vt:lpstr>
      <vt:lpstr>PowerPoint-presentatie</vt:lpstr>
      <vt:lpstr>PowerPoint-presentatie</vt:lpstr>
      <vt:lpstr>Compare Past Simple &amp; Past Continuous</vt:lpstr>
      <vt:lpstr>PowerPoint-presentatie</vt:lpstr>
      <vt:lpstr>  Sometimes we can use the Past Simple OR the Past Continuous.   </vt:lpstr>
      <vt:lpstr>Past Perfect</vt:lpstr>
      <vt:lpstr>PowerPoint-presentatie</vt:lpstr>
      <vt:lpstr>PowerPoint-presentatie</vt:lpstr>
      <vt:lpstr>Past tenses in the Passive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TENSES</dc:title>
  <dc:creator>Kaat</dc:creator>
  <cp:lastModifiedBy>Kaat</cp:lastModifiedBy>
  <cp:revision>21</cp:revision>
  <dcterms:created xsi:type="dcterms:W3CDTF">2011-11-18T11:06:07Z</dcterms:created>
  <dcterms:modified xsi:type="dcterms:W3CDTF">2013-11-24T11:52:05Z</dcterms:modified>
</cp:coreProperties>
</file>