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8CCE8-E32B-4359-BD9C-62AD226010FC}" type="datetimeFigureOut">
              <a:rPr lang="nl-BE" smtClean="0"/>
              <a:pPr/>
              <a:t>17/06/2013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789E-D99C-4319-84AC-B743DE88FF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MODAL VERBS OF OBLIGATION AND PERMISSION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2641848"/>
          </a:xfrm>
        </p:spPr>
        <p:txBody>
          <a:bodyPr/>
          <a:lstStyle/>
          <a:p>
            <a:r>
              <a:rPr lang="nl-BE" dirty="0" smtClean="0"/>
              <a:t>  </a:t>
            </a:r>
            <a:endParaRPr lang="nl-BE" dirty="0"/>
          </a:p>
        </p:txBody>
      </p:sp>
      <p:pic>
        <p:nvPicPr>
          <p:cNvPr id="4" name="Afbeelding 3" descr="Oblig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780928"/>
            <a:ext cx="3038475" cy="3048000"/>
          </a:xfrm>
          <a:prstGeom prst="rect">
            <a:avLst/>
          </a:prstGeom>
        </p:spPr>
      </p:pic>
      <p:pic>
        <p:nvPicPr>
          <p:cNvPr id="5" name="Afbeelding 4" descr="prohibi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924944"/>
            <a:ext cx="2844155" cy="2844155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GB" u="sng" dirty="0">
                <a:solidFill>
                  <a:schemeClr val="accent5">
                    <a:lumMod val="75000"/>
                  </a:schemeClr>
                </a:solidFill>
              </a:rPr>
              <a:t>4. Making requests : can, could, will and would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Examples</a:t>
            </a:r>
            <a:r>
              <a:rPr lang="en-GB" i="1" dirty="0" smtClean="0"/>
              <a:t>: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b="1" i="1" dirty="0" smtClean="0"/>
              <a:t>Can/could/Will/Would</a:t>
            </a:r>
            <a:r>
              <a:rPr lang="en-GB" dirty="0" smtClean="0"/>
              <a:t> </a:t>
            </a:r>
            <a:r>
              <a:rPr lang="en-GB" dirty="0"/>
              <a:t>you help me, please?</a:t>
            </a:r>
            <a:endParaRPr lang="nl-BE" dirty="0"/>
          </a:p>
          <a:p>
            <a:r>
              <a:rPr lang="en-GB" dirty="0" smtClean="0"/>
              <a:t>Would </a:t>
            </a:r>
            <a:r>
              <a:rPr lang="en-GB" dirty="0"/>
              <a:t>you mind </a:t>
            </a:r>
            <a:r>
              <a:rPr lang="en-GB" i="1" dirty="0"/>
              <a:t>helping </a:t>
            </a:r>
            <a:r>
              <a:rPr lang="en-GB" dirty="0"/>
              <a:t>me, please?</a:t>
            </a:r>
            <a:endParaRPr lang="nl-BE" dirty="0"/>
          </a:p>
          <a:p>
            <a:r>
              <a:rPr lang="en-GB" dirty="0" smtClean="0"/>
              <a:t>Can/Could </a:t>
            </a:r>
            <a:r>
              <a:rPr lang="en-GB" dirty="0"/>
              <a:t>I ask you a question? </a:t>
            </a:r>
            <a:endParaRPr lang="nl-BE" dirty="0"/>
          </a:p>
          <a:p>
            <a:r>
              <a:rPr lang="en-GB" dirty="0" smtClean="0"/>
              <a:t>Do </a:t>
            </a:r>
            <a:r>
              <a:rPr lang="en-GB" dirty="0"/>
              <a:t>you mind if I </a:t>
            </a:r>
            <a:r>
              <a:rPr lang="en-GB" i="1" dirty="0"/>
              <a:t>close</a:t>
            </a:r>
            <a:r>
              <a:rPr lang="en-GB" dirty="0"/>
              <a:t> the door?</a:t>
            </a:r>
            <a:endParaRPr lang="nl-BE" dirty="0"/>
          </a:p>
          <a:p>
            <a:r>
              <a:rPr lang="en-GB" dirty="0" smtClean="0"/>
              <a:t>Would </a:t>
            </a:r>
            <a:r>
              <a:rPr lang="en-GB" dirty="0"/>
              <a:t>you mind if I </a:t>
            </a:r>
            <a:r>
              <a:rPr lang="en-GB" i="1" dirty="0"/>
              <a:t>closed</a:t>
            </a:r>
            <a:r>
              <a:rPr lang="en-GB" dirty="0"/>
              <a:t> the door?</a:t>
            </a: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 descr="will y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988840"/>
            <a:ext cx="4968552" cy="3328928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i="1" dirty="0" smtClean="0"/>
              <a:t>Can</a:t>
            </a:r>
            <a:r>
              <a:rPr lang="en-GB" dirty="0" smtClean="0"/>
              <a:t>: </a:t>
            </a:r>
            <a:r>
              <a:rPr lang="en-GB" dirty="0"/>
              <a:t>more familiar</a:t>
            </a:r>
            <a:endParaRPr lang="nl-BE" dirty="0"/>
          </a:p>
          <a:p>
            <a:pPr>
              <a:buNone/>
            </a:pPr>
            <a:r>
              <a:rPr lang="en-GB" i="1" dirty="0" smtClean="0"/>
              <a:t>Could</a:t>
            </a:r>
            <a:r>
              <a:rPr lang="en-GB" dirty="0" smtClean="0"/>
              <a:t>: </a:t>
            </a:r>
            <a:r>
              <a:rPr lang="en-GB" dirty="0"/>
              <a:t>more formal</a:t>
            </a:r>
            <a:endParaRPr lang="nl-BE" dirty="0"/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en-GB" u="sng" dirty="0"/>
              <a:t>Ways of responding to requests </a:t>
            </a:r>
            <a:r>
              <a:rPr lang="en-GB" dirty="0"/>
              <a:t>:</a:t>
            </a:r>
            <a:endParaRPr lang="nl-BE" dirty="0"/>
          </a:p>
          <a:p>
            <a:r>
              <a:rPr lang="en-GB" dirty="0"/>
              <a:t>Excuse me! Could you help me? 	</a:t>
            </a: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- Sure</a:t>
            </a:r>
            <a:r>
              <a:rPr lang="en-GB" dirty="0"/>
              <a:t>. / Of course.  </a:t>
            </a:r>
            <a:endParaRPr lang="nl-BE" dirty="0"/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/>
              <a:t>Well, I’m afraid I’m rather busy now.</a:t>
            </a:r>
            <a:endParaRPr lang="nl-BE" dirty="0"/>
          </a:p>
          <a:p>
            <a:r>
              <a:rPr lang="en-GB" dirty="0"/>
              <a:t>Would you mind if I opened the door?	</a:t>
            </a: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- </a:t>
            </a:r>
            <a:r>
              <a:rPr lang="en-GB" dirty="0"/>
              <a:t>No, not at all. / No, that’s fine.</a:t>
            </a:r>
            <a:endParaRPr lang="nl-BE" dirty="0"/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/>
              <a:t>Well, I’m a little cold, actually.</a:t>
            </a: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u="sng" dirty="0">
                <a:solidFill>
                  <a:schemeClr val="accent5">
                    <a:lumMod val="75000"/>
                  </a:schemeClr>
                </a:solidFill>
              </a:rPr>
              <a:t>5. Making offers : will and shall/should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i="1" dirty="0"/>
              <a:t>‘</a:t>
            </a:r>
            <a:r>
              <a:rPr lang="en-GB" b="1" i="1" dirty="0" err="1" smtClean="0"/>
              <a:t>ll</a:t>
            </a:r>
            <a:r>
              <a:rPr lang="en-GB" b="1" i="1" dirty="0" smtClean="0"/>
              <a:t> </a:t>
            </a:r>
            <a:r>
              <a:rPr lang="en-GB" dirty="0" smtClean="0"/>
              <a:t>: for </a:t>
            </a:r>
            <a:r>
              <a:rPr lang="en-GB" dirty="0"/>
              <a:t>an intention, a decision, an offer made at the moment of </a:t>
            </a:r>
            <a:r>
              <a:rPr lang="en-GB" dirty="0" smtClean="0"/>
              <a:t>speaking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smtClean="0"/>
              <a:t>- Give </a:t>
            </a:r>
            <a:r>
              <a:rPr lang="en-GB" dirty="0"/>
              <a:t>me that suitcase. I’ll carry it for you.</a:t>
            </a:r>
            <a:endParaRPr lang="nl-BE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smtClean="0"/>
              <a:t>- Let’s </a:t>
            </a:r>
            <a:r>
              <a:rPr lang="en-GB" dirty="0"/>
              <a:t>go to the pub. I’ll buy you a drink.</a:t>
            </a:r>
            <a:endParaRPr lang="nl-BE" dirty="0"/>
          </a:p>
          <a:p>
            <a:pPr>
              <a:buNone/>
            </a:pPr>
            <a:r>
              <a:rPr lang="en-GB" dirty="0"/>
              <a:t> </a:t>
            </a:r>
            <a:endParaRPr lang="nl-BE" dirty="0"/>
          </a:p>
          <a:p>
            <a:pPr>
              <a:buNone/>
            </a:pPr>
            <a:r>
              <a:rPr lang="en-GB" b="1" i="1" dirty="0" smtClean="0"/>
              <a:t>Shall/Should </a:t>
            </a:r>
            <a:r>
              <a:rPr lang="en-GB" dirty="0" smtClean="0"/>
              <a:t>: in </a:t>
            </a:r>
            <a:r>
              <a:rPr lang="en-GB" dirty="0"/>
              <a:t>questions with the first person singular or plural to express an offer, a suggestion, a request for </a:t>
            </a:r>
            <a:r>
              <a:rPr lang="en-GB" dirty="0" smtClean="0"/>
              <a:t>advice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smtClean="0"/>
              <a:t>- Shall </a:t>
            </a:r>
            <a:r>
              <a:rPr lang="en-GB" dirty="0"/>
              <a:t>we go to the theatre at the weekend?</a:t>
            </a:r>
            <a:endParaRPr lang="nl-BE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smtClean="0"/>
              <a:t>- Shall </a:t>
            </a:r>
            <a:r>
              <a:rPr lang="en-GB" dirty="0"/>
              <a:t>I close the window?</a:t>
            </a:r>
            <a:endParaRPr lang="nl-BE" dirty="0"/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	- What </a:t>
            </a:r>
            <a:r>
              <a:rPr lang="en-GB" dirty="0"/>
              <a:t>should we have for lunch</a:t>
            </a:r>
            <a:r>
              <a:rPr lang="en-GB" dirty="0" smtClean="0"/>
              <a:t>?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	- Shall we do some exercises now?</a:t>
            </a:r>
            <a:endParaRPr lang="nl-BE" dirty="0"/>
          </a:p>
          <a:p>
            <a:pPr>
              <a:buNone/>
            </a:pPr>
            <a:endParaRPr lang="nl-BE" dirty="0"/>
          </a:p>
          <a:p>
            <a:endParaRPr lang="nl-BE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Introduction : What are modal verbs?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23528" y="1244170"/>
            <a:ext cx="8568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Modal verbs: 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can, could, may, might, must, will, would should, ought to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=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auxiliary verbs, they help other verbs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=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followed by an infinitive</a:t>
            </a:r>
            <a:endParaRPr lang="en-GB" sz="2000" dirty="0" smtClean="0"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They express attitudes, opinions,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judgments. (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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facts)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	- What’s that? It’s the wind in the chimney. (fact)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	- What’s that? It could/may/might/must/can’t be a burglar. (opinion)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They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may have several meanings.</a:t>
            </a:r>
            <a:endParaRPr kumimoji="0" lang="en-GB" sz="2000" b="0" i="0" u="none" strike="noStrike" cap="none" normalizeH="0" baseline="0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	- I must study English! (obligation) – You must be hungry. (probability)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	- Could you help me? (request) – We could go to the pub. (possibility)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sym typeface="Wingdings" pitchFamily="2" charset="2"/>
              </a:rPr>
              <a:t>	- You may leave now. (permission) – John may come soon. (possibility)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solidFill>
                  <a:schemeClr val="accent5">
                    <a:lumMod val="75000"/>
                  </a:schemeClr>
                </a:solidFill>
              </a:rPr>
              <a:t>1. Have (got) to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nl-BE" dirty="0">
                <a:solidFill>
                  <a:schemeClr val="accent5">
                    <a:lumMod val="75000"/>
                  </a:schemeClr>
                </a:solidFill>
              </a:rPr>
            </a:br>
            <a:endParaRPr lang="nl-B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i="1" dirty="0"/>
              <a:t>Have </a:t>
            </a:r>
            <a:r>
              <a:rPr lang="en-GB" b="1" i="1" dirty="0" smtClean="0"/>
              <a:t>to</a:t>
            </a:r>
            <a:r>
              <a:rPr lang="en-GB" dirty="0" smtClean="0"/>
              <a:t>: strong </a:t>
            </a:r>
            <a:r>
              <a:rPr lang="en-GB" dirty="0"/>
              <a:t>obligation, a general obligation based on </a:t>
            </a:r>
            <a:r>
              <a:rPr lang="en-GB" dirty="0" smtClean="0"/>
              <a:t>a law </a:t>
            </a:r>
            <a:r>
              <a:rPr lang="en-GB" dirty="0"/>
              <a:t>or </a:t>
            </a:r>
            <a:r>
              <a:rPr lang="en-GB" dirty="0" smtClean="0"/>
              <a:t>the authority </a:t>
            </a:r>
            <a:r>
              <a:rPr lang="en-GB" dirty="0"/>
              <a:t>of a </a:t>
            </a:r>
            <a:r>
              <a:rPr lang="en-GB" dirty="0" smtClean="0"/>
              <a:t>person 	=&gt; rather impersonal</a:t>
            </a:r>
            <a:endParaRPr lang="nl-BE" dirty="0"/>
          </a:p>
          <a:p>
            <a:pPr>
              <a:buNone/>
            </a:pPr>
            <a:r>
              <a:rPr lang="en-GB" dirty="0"/>
              <a:t> </a:t>
            </a:r>
            <a:endParaRPr lang="nl-BE" dirty="0"/>
          </a:p>
          <a:p>
            <a:pPr>
              <a:buNone/>
            </a:pPr>
            <a:r>
              <a:rPr lang="en-GB" u="sng" dirty="0" smtClean="0"/>
              <a:t>Form</a:t>
            </a:r>
            <a:r>
              <a:rPr lang="en-GB" dirty="0" smtClean="0"/>
              <a:t>: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en-GB" dirty="0"/>
              <a:t>I/You/We/They have to wear a blue uniform.</a:t>
            </a:r>
            <a:endParaRPr lang="nl-BE" dirty="0"/>
          </a:p>
          <a:p>
            <a:pPr>
              <a:buNone/>
            </a:pPr>
            <a:r>
              <a:rPr lang="en-GB" dirty="0" err="1"/>
              <a:t>He/She</a:t>
            </a:r>
            <a:r>
              <a:rPr lang="en-GB" dirty="0"/>
              <a:t> has to be home before 11 p.m.</a:t>
            </a:r>
            <a:endParaRPr lang="nl-BE" dirty="0"/>
          </a:p>
          <a:p>
            <a:pPr>
              <a:buNone/>
            </a:pPr>
            <a:r>
              <a:rPr lang="en-GB" dirty="0"/>
              <a:t>Do I/you/we/they have to stay at home all night?</a:t>
            </a:r>
            <a:endParaRPr lang="nl-BE" dirty="0"/>
          </a:p>
          <a:p>
            <a:pPr>
              <a:buNone/>
            </a:pPr>
            <a:r>
              <a:rPr lang="en-GB" dirty="0"/>
              <a:t>Does he/she have to write in English?</a:t>
            </a:r>
            <a:endParaRPr lang="nl-BE" dirty="0"/>
          </a:p>
          <a:p>
            <a:pPr>
              <a:buNone/>
            </a:pPr>
            <a:r>
              <a:rPr lang="en-GB" dirty="0"/>
              <a:t>I/You/We/They don’t have to speak English.</a:t>
            </a:r>
            <a:endParaRPr lang="nl-BE" dirty="0"/>
          </a:p>
          <a:p>
            <a:pPr>
              <a:buNone/>
            </a:pPr>
            <a:r>
              <a:rPr lang="en-GB" dirty="0" err="1"/>
              <a:t>He/She</a:t>
            </a:r>
            <a:r>
              <a:rPr lang="en-GB" dirty="0"/>
              <a:t> doesn’t have to stay till 6 p.m.</a:t>
            </a:r>
            <a:endParaRPr lang="nl-BE" dirty="0"/>
          </a:p>
          <a:p>
            <a:pPr>
              <a:buNone/>
            </a:pPr>
            <a:r>
              <a:rPr lang="en-GB" dirty="0"/>
              <a:t> </a:t>
            </a:r>
            <a:endParaRPr lang="nl-BE" dirty="0"/>
          </a:p>
          <a:p>
            <a:pPr>
              <a:buNone/>
            </a:pPr>
            <a:r>
              <a:rPr lang="en-GB" b="1" i="1" dirty="0"/>
              <a:t>Have got to</a:t>
            </a:r>
            <a:r>
              <a:rPr lang="en-GB" dirty="0"/>
              <a:t> (Br. Engl</a:t>
            </a:r>
            <a:r>
              <a:rPr lang="en-GB" dirty="0" smtClean="0"/>
              <a:t>.): more informal</a:t>
            </a:r>
            <a:endParaRPr lang="nl-BE" dirty="0"/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en-GB" dirty="0" smtClean="0"/>
              <a:t>I’ve </a:t>
            </a:r>
            <a:r>
              <a:rPr lang="en-GB" dirty="0"/>
              <a:t>got to go now. See you!</a:t>
            </a:r>
            <a:endParaRPr lang="nl-BE" dirty="0"/>
          </a:p>
          <a:p>
            <a:pPr>
              <a:buNone/>
            </a:pPr>
            <a:r>
              <a:rPr lang="en-GB" dirty="0" smtClean="0"/>
              <a:t>We’ve </a:t>
            </a:r>
            <a:r>
              <a:rPr lang="en-GB" dirty="0"/>
              <a:t>got to study hard today.</a:t>
            </a: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have </a:t>
            </a:r>
            <a:r>
              <a:rPr lang="en-GB" u="sng" dirty="0"/>
              <a:t>to/must vs. don’t have to/mustn’t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i="1" dirty="0"/>
              <a:t>Have to</a:t>
            </a:r>
            <a:r>
              <a:rPr lang="en-GB" dirty="0"/>
              <a:t> and </a:t>
            </a:r>
            <a:r>
              <a:rPr lang="en-GB" i="1" dirty="0"/>
              <a:t>must </a:t>
            </a:r>
            <a:r>
              <a:rPr lang="en-GB" dirty="0"/>
              <a:t>: often interchangeable</a:t>
            </a:r>
            <a:endParaRPr lang="nl-BE" dirty="0"/>
          </a:p>
          <a:p>
            <a:pPr>
              <a:buNone/>
            </a:pPr>
            <a:r>
              <a:rPr lang="en-GB" dirty="0" smtClean="0"/>
              <a:t>	I </a:t>
            </a:r>
            <a:r>
              <a:rPr lang="en-GB" dirty="0"/>
              <a:t>must be home by midnight. / I have to be </a:t>
            </a:r>
            <a:r>
              <a:rPr lang="en-GB" dirty="0" smtClean="0"/>
              <a:t>home </a:t>
            </a:r>
            <a:r>
              <a:rPr lang="en-GB" dirty="0"/>
              <a:t>by midnight.</a:t>
            </a:r>
            <a:endParaRPr lang="nl-BE" dirty="0"/>
          </a:p>
          <a:p>
            <a:pPr>
              <a:buNone/>
            </a:pPr>
            <a:r>
              <a:rPr lang="en-GB" dirty="0"/>
              <a:t> </a:t>
            </a:r>
            <a:endParaRPr lang="nl-BE" dirty="0"/>
          </a:p>
          <a:p>
            <a:pPr>
              <a:buNone/>
            </a:pPr>
            <a:r>
              <a:rPr lang="en-GB" i="1" dirty="0"/>
              <a:t>Don’t have to</a:t>
            </a:r>
            <a:r>
              <a:rPr lang="en-GB" dirty="0"/>
              <a:t> and</a:t>
            </a:r>
            <a:r>
              <a:rPr lang="en-GB" i="1" dirty="0"/>
              <a:t> mustn’t </a:t>
            </a:r>
            <a:r>
              <a:rPr lang="en-GB" dirty="0"/>
              <a:t>: completely different !</a:t>
            </a:r>
            <a:endParaRPr lang="nl-BE" dirty="0"/>
          </a:p>
          <a:p>
            <a:pPr>
              <a:buNone/>
            </a:pPr>
            <a:r>
              <a:rPr lang="en-GB" dirty="0"/>
              <a:t>	You don’t have to iron your socks. It’s a waste of time.</a:t>
            </a:r>
            <a:endParaRPr lang="nl-BE" dirty="0"/>
          </a:p>
          <a:p>
            <a:pPr>
              <a:buNone/>
            </a:pPr>
            <a:r>
              <a:rPr lang="en-GB" dirty="0" smtClean="0"/>
              <a:t>	You </a:t>
            </a:r>
            <a:r>
              <a:rPr lang="en-GB" dirty="0"/>
              <a:t>mustn’t steal other people’s things. It’s wrong.</a:t>
            </a: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 descr="ca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5431" y="1401956"/>
            <a:ext cx="5726889" cy="3899252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solidFill>
                  <a:schemeClr val="accent5">
                    <a:lumMod val="75000"/>
                  </a:schemeClr>
                </a:solidFill>
              </a:rPr>
              <a:t>2. Can and be allowed to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i="1" dirty="0"/>
              <a:t>Can</a:t>
            </a:r>
            <a:r>
              <a:rPr lang="en-GB" dirty="0"/>
              <a:t> and </a:t>
            </a:r>
            <a:r>
              <a:rPr lang="en-GB" b="1" i="1" dirty="0"/>
              <a:t>be allowed </a:t>
            </a:r>
            <a:r>
              <a:rPr lang="en-GB" b="1" i="1" dirty="0" smtClean="0"/>
              <a:t>to:</a:t>
            </a:r>
            <a:r>
              <a:rPr lang="en-GB" dirty="0" smtClean="0"/>
              <a:t> </a:t>
            </a:r>
            <a:r>
              <a:rPr lang="en-GB" dirty="0"/>
              <a:t>express </a:t>
            </a:r>
            <a:r>
              <a:rPr lang="en-GB" dirty="0" smtClean="0"/>
              <a:t>permission </a:t>
            </a:r>
          </a:p>
          <a:p>
            <a:pPr>
              <a:buNone/>
            </a:pPr>
            <a:r>
              <a:rPr lang="en-GB" i="1" dirty="0" smtClean="0"/>
              <a:t>Can</a:t>
            </a:r>
            <a:r>
              <a:rPr lang="en-GB" dirty="0" smtClean="0"/>
              <a:t> </a:t>
            </a:r>
            <a:r>
              <a:rPr lang="en-GB" dirty="0"/>
              <a:t>=</a:t>
            </a:r>
            <a:r>
              <a:rPr lang="en-GB" dirty="0" smtClean="0"/>
              <a:t> </a:t>
            </a:r>
            <a:r>
              <a:rPr lang="en-GB" dirty="0"/>
              <a:t>more informal (spoken English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nl-BE" dirty="0"/>
          </a:p>
          <a:p>
            <a:r>
              <a:rPr lang="en-GB" dirty="0" smtClean="0"/>
              <a:t>You </a:t>
            </a:r>
            <a:r>
              <a:rPr lang="en-GB" dirty="0"/>
              <a:t>can have my car. I’ll stay at home.</a:t>
            </a:r>
            <a:endParaRPr lang="nl-BE" dirty="0"/>
          </a:p>
          <a:p>
            <a:r>
              <a:rPr lang="en-GB" dirty="0" smtClean="0"/>
              <a:t>Can </a:t>
            </a:r>
            <a:r>
              <a:rPr lang="en-GB" dirty="0"/>
              <a:t>I smoke here? – No, you can’t.</a:t>
            </a:r>
            <a:endParaRPr lang="nl-BE" dirty="0"/>
          </a:p>
          <a:p>
            <a:r>
              <a:rPr lang="en-GB" dirty="0" smtClean="0"/>
              <a:t>They </a:t>
            </a:r>
            <a:r>
              <a:rPr lang="en-GB" dirty="0"/>
              <a:t>aren’t allowed to leave the school before the bell rings.</a:t>
            </a:r>
            <a:endParaRPr lang="nl-BE" dirty="0"/>
          </a:p>
          <a:p>
            <a:r>
              <a:rPr lang="en-GB" dirty="0" smtClean="0"/>
              <a:t>Are </a:t>
            </a:r>
            <a:r>
              <a:rPr lang="en-GB" dirty="0"/>
              <a:t>we allowed to use a calculator for the mathematics test?</a:t>
            </a: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naamlo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620688"/>
            <a:ext cx="2640075" cy="2664296"/>
          </a:xfrm>
          <a:prstGeom prst="rect">
            <a:avLst/>
          </a:prstGeom>
        </p:spPr>
      </p:pic>
      <p:pic>
        <p:nvPicPr>
          <p:cNvPr id="8" name="Afbeelding 7" descr="no came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933056"/>
            <a:ext cx="2492896" cy="2492896"/>
          </a:xfrm>
          <a:prstGeom prst="rect">
            <a:avLst/>
          </a:prstGeom>
        </p:spPr>
      </p:pic>
      <p:pic>
        <p:nvPicPr>
          <p:cNvPr id="9" name="Afbeelding 8" descr="no drink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3645024"/>
            <a:ext cx="2917701" cy="2891096"/>
          </a:xfrm>
          <a:prstGeom prst="rect">
            <a:avLst/>
          </a:prstGeom>
        </p:spPr>
      </p:pic>
      <p:pic>
        <p:nvPicPr>
          <p:cNvPr id="11" name="Tijdelijke aanduiding voor inhoud 10" descr="imagesCAL9S3HZ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331640" y="819598"/>
            <a:ext cx="2304256" cy="2304256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accent5">
                    <a:lumMod val="75000"/>
                  </a:schemeClr>
                </a:solidFill>
              </a:rPr>
              <a:t>3. Should, ought to and must</a:t>
            </a:r>
            <a:endParaRPr lang="nl-B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i="1" dirty="0"/>
              <a:t>Should</a:t>
            </a:r>
            <a:r>
              <a:rPr lang="en-GB" dirty="0"/>
              <a:t> and </a:t>
            </a:r>
            <a:r>
              <a:rPr lang="en-GB" b="1" i="1" dirty="0"/>
              <a:t>ought </a:t>
            </a:r>
            <a:r>
              <a:rPr lang="en-GB" b="1" i="1" dirty="0" smtClean="0"/>
              <a:t>to:</a:t>
            </a:r>
            <a:r>
              <a:rPr lang="en-GB" dirty="0" smtClean="0"/>
              <a:t> </a:t>
            </a:r>
            <a:r>
              <a:rPr lang="en-GB" dirty="0"/>
              <a:t>express mild obligation, suggestion, </a:t>
            </a:r>
            <a:r>
              <a:rPr lang="en-GB" dirty="0" smtClean="0"/>
              <a:t>advice </a:t>
            </a:r>
            <a:endParaRPr lang="nl-BE" dirty="0"/>
          </a:p>
          <a:p>
            <a:pPr>
              <a:buNone/>
            </a:pPr>
            <a:r>
              <a:rPr lang="en-GB" dirty="0" smtClean="0"/>
              <a:t>= often </a:t>
            </a:r>
            <a:r>
              <a:rPr lang="en-GB" dirty="0"/>
              <a:t>used with “</a:t>
            </a:r>
            <a:r>
              <a:rPr lang="en-GB" u="sng" dirty="0"/>
              <a:t>I think</a:t>
            </a:r>
            <a:r>
              <a:rPr lang="en-GB" dirty="0"/>
              <a:t>….”, “</a:t>
            </a:r>
            <a:r>
              <a:rPr lang="en-GB" u="sng" dirty="0"/>
              <a:t>I don’t think</a:t>
            </a:r>
            <a:r>
              <a:rPr lang="en-GB" dirty="0" smtClean="0"/>
              <a:t>….”</a:t>
            </a:r>
          </a:p>
          <a:p>
            <a:pPr>
              <a:buNone/>
            </a:pPr>
            <a:endParaRPr lang="nl-BE" dirty="0"/>
          </a:p>
          <a:p>
            <a:r>
              <a:rPr lang="en-GB" dirty="0" smtClean="0"/>
              <a:t>You </a:t>
            </a:r>
            <a:r>
              <a:rPr lang="en-GB" dirty="0"/>
              <a:t>always have bad results. I think you should study more.</a:t>
            </a:r>
            <a:endParaRPr lang="nl-BE" dirty="0"/>
          </a:p>
          <a:p>
            <a:r>
              <a:rPr lang="en-GB" dirty="0"/>
              <a:t>You ought to be more careful with mother’s car.</a:t>
            </a:r>
            <a:endParaRPr lang="nl-BE" dirty="0"/>
          </a:p>
          <a:p>
            <a:r>
              <a:rPr lang="en-GB" dirty="0"/>
              <a:t>Do you think I should go on a diet?</a:t>
            </a:r>
            <a:endParaRPr lang="nl-BE" dirty="0"/>
          </a:p>
          <a:p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i="1" dirty="0" smtClean="0"/>
              <a:t>Must</a:t>
            </a:r>
            <a:r>
              <a:rPr lang="en-GB" dirty="0" smtClean="0"/>
              <a:t>: strong </a:t>
            </a:r>
            <a:r>
              <a:rPr lang="en-GB" dirty="0"/>
              <a:t>obligation that involves the speaker’s </a:t>
            </a:r>
            <a:r>
              <a:rPr lang="en-GB" dirty="0" smtClean="0"/>
              <a:t>opinion = rather personal (</a:t>
            </a:r>
            <a:r>
              <a:rPr lang="en-GB" dirty="0">
                <a:sym typeface="Wingdings"/>
              </a:rPr>
              <a:t></a:t>
            </a:r>
            <a:r>
              <a:rPr lang="en-GB" dirty="0"/>
              <a:t> have to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nl-BE" i="1" dirty="0"/>
          </a:p>
          <a:p>
            <a:r>
              <a:rPr lang="en-GB" dirty="0" smtClean="0"/>
              <a:t>You </a:t>
            </a:r>
            <a:r>
              <a:rPr lang="en-GB" dirty="0"/>
              <a:t>must visit your grandfather.</a:t>
            </a:r>
            <a:endParaRPr lang="nl-BE" dirty="0"/>
          </a:p>
          <a:p>
            <a:r>
              <a:rPr lang="en-GB" dirty="0" smtClean="0"/>
              <a:t>I </a:t>
            </a:r>
            <a:r>
              <a:rPr lang="en-GB" dirty="0"/>
              <a:t>must get my hair cut</a:t>
            </a:r>
            <a:r>
              <a:rPr lang="en-GB" dirty="0" smtClean="0"/>
              <a:t>.</a:t>
            </a:r>
          </a:p>
          <a:p>
            <a:endParaRPr lang="nl-BE" dirty="0" smtClean="0"/>
          </a:p>
          <a:p>
            <a:pPr>
              <a:buNone/>
            </a:pPr>
            <a:r>
              <a:rPr lang="en-GB" dirty="0" smtClean="0"/>
              <a:t> </a:t>
            </a:r>
            <a:r>
              <a:rPr lang="en-GB" b="1" i="1" dirty="0" smtClean="0"/>
              <a:t>Must</a:t>
            </a:r>
            <a:r>
              <a:rPr lang="en-GB" dirty="0" smtClean="0"/>
              <a:t>: also used in formal, written style</a:t>
            </a:r>
          </a:p>
          <a:p>
            <a:pPr>
              <a:buNone/>
            </a:pPr>
            <a:endParaRPr lang="nl-BE" dirty="0" smtClean="0"/>
          </a:p>
          <a:p>
            <a:r>
              <a:rPr lang="en-GB" dirty="0" smtClean="0"/>
              <a:t>All visitors must leave the premises before 12 o’clock.</a:t>
            </a:r>
            <a:endParaRPr lang="nl-BE" dirty="0" smtClean="0"/>
          </a:p>
          <a:p>
            <a:r>
              <a:rPr lang="en-GB" dirty="0" smtClean="0"/>
              <a:t>Books </a:t>
            </a:r>
            <a:r>
              <a:rPr lang="en-GB" dirty="0"/>
              <a:t>must be returned before the due date.</a:t>
            </a: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366</Words>
  <Application>Microsoft Office PowerPoint</Application>
  <PresentationFormat>Diavoorstelling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MODAL VERBS OF OBLIGATION AND PERMISSION </vt:lpstr>
      <vt:lpstr>Introduction : What are modal verbs? </vt:lpstr>
      <vt:lpstr>1. Have (got) to </vt:lpstr>
      <vt:lpstr>have to/must vs. don’t have to/mustn’t </vt:lpstr>
      <vt:lpstr>Dia 5</vt:lpstr>
      <vt:lpstr>2. Can and be allowed to </vt:lpstr>
      <vt:lpstr>Dia 7</vt:lpstr>
      <vt:lpstr>3. Should, ought to and must</vt:lpstr>
      <vt:lpstr>Dia 9</vt:lpstr>
      <vt:lpstr>4. Making requests : can, could, will and would </vt:lpstr>
      <vt:lpstr>Dia 11</vt:lpstr>
      <vt:lpstr>Dia 12</vt:lpstr>
      <vt:lpstr>5. Making offers : will and shall/should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 OF OBLIGATION AND PERMISSION</dc:title>
  <dc:creator>Kaat</dc:creator>
  <cp:lastModifiedBy>Kaat</cp:lastModifiedBy>
  <cp:revision>12</cp:revision>
  <dcterms:created xsi:type="dcterms:W3CDTF">2012-11-25T10:06:52Z</dcterms:created>
  <dcterms:modified xsi:type="dcterms:W3CDTF">2013-06-17T11:48:23Z</dcterms:modified>
</cp:coreProperties>
</file>