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presentcontinuou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pastperfectcontinuou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simplefutur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futureperfect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futurecontinuou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futureperfectcontinuou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simplepresen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presentperfec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presentcontinuou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presentperfectcontinuou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page.com/verbpage/presentperfec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TENSES IN ENGLISH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433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3592"/>
          </a:xfrm>
        </p:spPr>
        <p:txBody>
          <a:bodyPr>
            <a:normAutofit fontScale="90000"/>
          </a:bodyPr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371600"/>
            <a:ext cx="9872871" cy="4724401"/>
          </a:xfrm>
        </p:spPr>
        <p:txBody>
          <a:bodyPr>
            <a:normAutofit fontScale="92500" lnSpcReduction="10000"/>
          </a:bodyPr>
          <a:lstStyle/>
          <a:p>
            <a:r>
              <a:rPr lang="nl-BE" sz="3600" b="1" u="sng" dirty="0" smtClean="0"/>
              <a:t>Past </a:t>
            </a:r>
            <a:r>
              <a:rPr lang="nl-BE" sz="3600" b="1" u="sng" dirty="0" err="1"/>
              <a:t>C</a:t>
            </a:r>
            <a:r>
              <a:rPr lang="nl-BE" sz="3600" b="1" u="sng" dirty="0" err="1" smtClean="0"/>
              <a:t>ontinuous</a:t>
            </a:r>
            <a:r>
              <a:rPr lang="nl-BE" sz="3600" b="1" u="sng" dirty="0" smtClean="0"/>
              <a:t> </a:t>
            </a:r>
            <a:r>
              <a:rPr lang="nl-BE" sz="3600" b="1" dirty="0"/>
              <a:t>(</a:t>
            </a:r>
            <a:r>
              <a:rPr lang="nl-BE" sz="3600" b="1" dirty="0" err="1"/>
              <a:t>progressive</a:t>
            </a:r>
            <a:r>
              <a:rPr lang="nl-BE" sz="3600" b="1" dirty="0"/>
              <a:t>)</a:t>
            </a:r>
          </a:p>
          <a:p>
            <a:pPr marL="45720" indent="0">
              <a:buNone/>
            </a:pPr>
            <a:r>
              <a:rPr lang="nl-BE" sz="3600" dirty="0"/>
              <a:t>	</a:t>
            </a:r>
            <a:r>
              <a:rPr lang="en-GB" sz="3600" dirty="0"/>
              <a:t>I </a:t>
            </a:r>
            <a:r>
              <a:rPr lang="en-GB" sz="3600" u="sng" dirty="0" smtClean="0">
                <a:hlinkClick r:id="rId2"/>
              </a:rPr>
              <a:t>was </a:t>
            </a:r>
            <a:r>
              <a:rPr lang="en-GB" sz="3600" u="sng" dirty="0">
                <a:hlinkClick r:id="rId2"/>
              </a:rPr>
              <a:t>studying</a:t>
            </a:r>
            <a:r>
              <a:rPr lang="en-GB" sz="3600" dirty="0"/>
              <a:t> English </a:t>
            </a:r>
            <a:r>
              <a:rPr lang="en-GB" sz="3600" dirty="0" smtClean="0"/>
              <a:t>when he came in.</a:t>
            </a:r>
            <a:endParaRPr lang="en-GB" sz="3600" dirty="0"/>
          </a:p>
          <a:p>
            <a:pPr marL="45720" indent="0">
              <a:buNone/>
            </a:pPr>
            <a:r>
              <a:rPr lang="en-GB" sz="3600" dirty="0"/>
              <a:t>	I </a:t>
            </a:r>
            <a:r>
              <a:rPr lang="en-GB" sz="3600" u="sng" dirty="0" smtClean="0"/>
              <a:t>wasn’t studying</a:t>
            </a:r>
            <a:r>
              <a:rPr lang="en-GB" sz="3600" dirty="0" smtClean="0"/>
              <a:t> Russian.</a:t>
            </a:r>
            <a:endParaRPr lang="en-GB" sz="3600" dirty="0"/>
          </a:p>
          <a:p>
            <a:pPr marL="45720" indent="0">
              <a:buNone/>
            </a:pPr>
            <a:r>
              <a:rPr lang="en-GB" sz="3600" dirty="0"/>
              <a:t>	You </a:t>
            </a:r>
            <a:r>
              <a:rPr lang="en-GB" sz="3600" u="sng" dirty="0" smtClean="0"/>
              <a:t>weren’t </a:t>
            </a:r>
            <a:r>
              <a:rPr lang="en-GB" sz="3600" u="sng" dirty="0"/>
              <a:t>studying</a:t>
            </a:r>
            <a:r>
              <a:rPr lang="en-GB" sz="3600" dirty="0"/>
              <a:t> Spanish </a:t>
            </a:r>
            <a:r>
              <a:rPr lang="en-GB" sz="3600" dirty="0" smtClean="0"/>
              <a:t>when he arrived 	home.</a:t>
            </a:r>
            <a:endParaRPr lang="en-GB" sz="3600" dirty="0"/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u="sng" dirty="0" smtClean="0"/>
              <a:t>Were</a:t>
            </a:r>
            <a:r>
              <a:rPr lang="en-GB" sz="3600" dirty="0" smtClean="0"/>
              <a:t> </a:t>
            </a:r>
            <a:r>
              <a:rPr lang="en-GB" sz="3600" dirty="0"/>
              <a:t>you </a:t>
            </a:r>
            <a:r>
              <a:rPr lang="en-GB" sz="3600" u="sng" dirty="0"/>
              <a:t>studying</a:t>
            </a:r>
            <a:r>
              <a:rPr lang="en-GB" sz="3600" dirty="0"/>
              <a:t> Greek too?</a:t>
            </a:r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He</a:t>
            </a:r>
            <a:r>
              <a:rPr lang="en-GB" sz="3600" dirty="0"/>
              <a:t> </a:t>
            </a:r>
            <a:r>
              <a:rPr lang="en-GB" sz="3600" u="sng" dirty="0" smtClean="0"/>
              <a:t>was </a:t>
            </a:r>
            <a:r>
              <a:rPr lang="en-GB" sz="3600" u="sng" dirty="0"/>
              <a:t>studying</a:t>
            </a:r>
            <a:r>
              <a:rPr lang="en-GB" sz="3600" dirty="0"/>
              <a:t> mathematics </a:t>
            </a:r>
            <a:r>
              <a:rPr lang="en-GB" sz="3600" dirty="0" smtClean="0"/>
              <a:t>when he became ill.</a:t>
            </a:r>
            <a:endParaRPr lang="en-GB" sz="3600" dirty="0"/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u="sng" dirty="0" smtClean="0"/>
              <a:t>Was</a:t>
            </a:r>
            <a:r>
              <a:rPr lang="en-GB" sz="3600" dirty="0" smtClean="0"/>
              <a:t> </a:t>
            </a:r>
            <a:r>
              <a:rPr lang="en-GB" sz="3600" dirty="0"/>
              <a:t>Ann </a:t>
            </a:r>
            <a:r>
              <a:rPr lang="en-GB" sz="3600" u="sng" dirty="0"/>
              <a:t>studying</a:t>
            </a:r>
            <a:r>
              <a:rPr lang="en-GB" sz="3600" dirty="0"/>
              <a:t> </a:t>
            </a:r>
            <a:r>
              <a:rPr lang="en-GB" sz="3600" dirty="0" smtClean="0"/>
              <a:t>when the house took fire?</a:t>
            </a:r>
            <a:endParaRPr lang="nl-BE" sz="36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4241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600" b="1" u="sng" dirty="0" smtClean="0"/>
              <a:t>Past Perfect </a:t>
            </a:r>
            <a:r>
              <a:rPr lang="nl-BE" sz="3600" b="1" u="sng" dirty="0" err="1" smtClean="0"/>
              <a:t>Continuous</a:t>
            </a:r>
            <a:endParaRPr lang="nl-BE" sz="3600" b="1" u="sng" dirty="0" smtClean="0"/>
          </a:p>
          <a:p>
            <a:pPr marL="45720" indent="0">
              <a:buNone/>
            </a:pPr>
            <a:r>
              <a:rPr lang="en-GB" sz="3600" dirty="0" smtClean="0"/>
              <a:t>	I </a:t>
            </a:r>
            <a:r>
              <a:rPr lang="en-GB" sz="3600" u="sng" dirty="0">
                <a:hlinkClick r:id="rId2"/>
              </a:rPr>
              <a:t>had been studying</a:t>
            </a:r>
            <a:r>
              <a:rPr lang="en-GB" sz="3600" dirty="0"/>
              <a:t> English for five years </a:t>
            </a:r>
            <a:r>
              <a:rPr lang="en-GB" sz="3600" dirty="0" smtClean="0"/>
              <a:t>	before </a:t>
            </a:r>
            <a:r>
              <a:rPr lang="en-GB" sz="3600" dirty="0"/>
              <a:t>I moved to the U.S</a:t>
            </a:r>
            <a:r>
              <a:rPr lang="en-GB" sz="3600" dirty="0" smtClean="0"/>
              <a:t>.</a:t>
            </a:r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John </a:t>
            </a:r>
            <a:r>
              <a:rPr lang="en-GB" sz="3600" u="sng" dirty="0" smtClean="0"/>
              <a:t>had been studying</a:t>
            </a:r>
            <a:r>
              <a:rPr lang="en-GB" sz="3600" dirty="0" smtClean="0"/>
              <a:t> for eight hours before 	he went to the pub with his friends.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95104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0351" y="600974"/>
            <a:ext cx="9875520" cy="1356360"/>
          </a:xfrm>
        </p:spPr>
        <p:txBody>
          <a:bodyPr>
            <a:normAutofit/>
          </a:bodyPr>
          <a:lstStyle/>
          <a:p>
            <a:r>
              <a:rPr lang="nl-BE" sz="8000" b="1" dirty="0" err="1" smtClean="0">
                <a:solidFill>
                  <a:srgbClr val="FF0000"/>
                </a:solidFill>
              </a:rPr>
              <a:t>Future</a:t>
            </a:r>
            <a:endParaRPr lang="nl-BE" sz="8000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70340"/>
            <a:ext cx="9872871" cy="4025660"/>
          </a:xfrm>
        </p:spPr>
        <p:txBody>
          <a:bodyPr>
            <a:normAutofit/>
          </a:bodyPr>
          <a:lstStyle/>
          <a:p>
            <a:r>
              <a:rPr lang="nl-BE" sz="3600" b="1" u="sng" dirty="0" err="1" smtClean="0"/>
              <a:t>Future</a:t>
            </a:r>
            <a:r>
              <a:rPr lang="nl-BE" sz="3600" b="1" u="sng" dirty="0" smtClean="0"/>
              <a:t> Simple</a:t>
            </a:r>
          </a:p>
          <a:p>
            <a:pPr marL="45720" indent="0">
              <a:buNone/>
            </a:pPr>
            <a:endParaRPr lang="nl-BE" sz="3600" b="1" u="sng" dirty="0" smtClean="0"/>
          </a:p>
          <a:p>
            <a:pPr marL="45720" indent="0">
              <a:buNone/>
            </a:pPr>
            <a:r>
              <a:rPr lang="nl-BE" sz="3600" dirty="0" smtClean="0"/>
              <a:t>	</a:t>
            </a:r>
            <a:r>
              <a:rPr lang="en-GB" sz="3600" dirty="0"/>
              <a:t>If you are </a:t>
            </a:r>
            <a:r>
              <a:rPr lang="en-GB" sz="3600" dirty="0" smtClean="0"/>
              <a:t>having problems, </a:t>
            </a:r>
            <a:r>
              <a:rPr lang="en-GB" sz="3600" dirty="0"/>
              <a:t>I </a:t>
            </a:r>
            <a:r>
              <a:rPr lang="en-GB" sz="3600" u="sng" dirty="0">
                <a:hlinkClick r:id="rId2"/>
              </a:rPr>
              <a:t>will help</a:t>
            </a:r>
            <a:r>
              <a:rPr lang="en-GB" sz="3600" dirty="0"/>
              <a:t> you </a:t>
            </a:r>
            <a:r>
              <a:rPr lang="en-GB" sz="3600" dirty="0" smtClean="0"/>
              <a:t>	study </a:t>
            </a:r>
            <a:r>
              <a:rPr lang="en-GB" sz="3600" dirty="0"/>
              <a:t>English.</a:t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	</a:t>
            </a:r>
            <a:r>
              <a:rPr lang="nl-BE" sz="3600" dirty="0" smtClean="0"/>
              <a:t>I </a:t>
            </a:r>
            <a:r>
              <a:rPr lang="nl-BE" sz="3600" u="sng" dirty="0" err="1">
                <a:hlinkClick r:id="rId2"/>
              </a:rPr>
              <a:t>am</a:t>
            </a:r>
            <a:r>
              <a:rPr lang="nl-BE" sz="3600" u="sng" dirty="0">
                <a:hlinkClick r:id="rId2"/>
              </a:rPr>
              <a:t> </a:t>
            </a:r>
            <a:r>
              <a:rPr lang="nl-BE" sz="3600" u="sng" dirty="0" err="1">
                <a:hlinkClick r:id="rId2"/>
              </a:rPr>
              <a:t>going</a:t>
            </a:r>
            <a:r>
              <a:rPr lang="nl-BE" sz="3600" dirty="0"/>
              <a:t> </a:t>
            </a:r>
            <a:r>
              <a:rPr lang="nl-BE" sz="3600" dirty="0" err="1"/>
              <a:t>to</a:t>
            </a:r>
            <a:r>
              <a:rPr lang="nl-BE" sz="3600" dirty="0"/>
              <a:t> </a:t>
            </a:r>
            <a:r>
              <a:rPr lang="nl-BE" sz="3600" dirty="0" err="1"/>
              <a:t>study</a:t>
            </a:r>
            <a:r>
              <a:rPr lang="nl-BE" sz="3600" dirty="0"/>
              <a:t> English next </a:t>
            </a:r>
            <a:r>
              <a:rPr lang="nl-BE" sz="3600" dirty="0" err="1"/>
              <a:t>year</a:t>
            </a:r>
            <a:r>
              <a:rPr lang="nl-BE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101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00023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630392"/>
            <a:ext cx="9872871" cy="4465608"/>
          </a:xfrm>
        </p:spPr>
        <p:txBody>
          <a:bodyPr>
            <a:normAutofit/>
          </a:bodyPr>
          <a:lstStyle/>
          <a:p>
            <a:r>
              <a:rPr lang="nl-BE" sz="3600" b="1" u="sng" dirty="0" err="1" smtClean="0"/>
              <a:t>Future</a:t>
            </a:r>
            <a:r>
              <a:rPr lang="nl-BE" sz="3600" b="1" u="sng" dirty="0" smtClean="0"/>
              <a:t> Perfect</a:t>
            </a:r>
          </a:p>
          <a:p>
            <a:pPr marL="45720" indent="0">
              <a:buNone/>
            </a:pPr>
            <a:endParaRPr lang="nl-BE" sz="3600" b="1" u="sng" dirty="0" smtClean="0"/>
          </a:p>
          <a:p>
            <a:pPr marL="45720" indent="0">
              <a:buNone/>
            </a:pPr>
            <a:r>
              <a:rPr lang="en-GB" sz="3600" dirty="0" smtClean="0"/>
              <a:t>	I </a:t>
            </a:r>
            <a:r>
              <a:rPr lang="en-GB" sz="3600" u="sng" dirty="0">
                <a:hlinkClick r:id="rId2"/>
              </a:rPr>
              <a:t>will have studied</a:t>
            </a:r>
            <a:r>
              <a:rPr lang="en-GB" sz="3600" dirty="0"/>
              <a:t> every tense by the time I </a:t>
            </a:r>
            <a:r>
              <a:rPr lang="en-GB" sz="3600" dirty="0" smtClean="0"/>
              <a:t>	finish </a:t>
            </a:r>
            <a:r>
              <a:rPr lang="en-GB" sz="3600" dirty="0"/>
              <a:t>this course.</a:t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	I </a:t>
            </a:r>
            <a:r>
              <a:rPr lang="en-GB" sz="3600" u="sng" dirty="0">
                <a:hlinkClick r:id="rId2"/>
              </a:rPr>
              <a:t>am going to have studied</a:t>
            </a:r>
            <a:r>
              <a:rPr lang="en-GB" sz="3600" dirty="0"/>
              <a:t> every tense by the </a:t>
            </a:r>
            <a:r>
              <a:rPr lang="en-GB" sz="3600" dirty="0" smtClean="0"/>
              <a:t>	time </a:t>
            </a:r>
            <a:r>
              <a:rPr lang="en-GB" sz="3600" dirty="0"/>
              <a:t>I finish this course.</a:t>
            </a: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56773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63924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673524"/>
            <a:ext cx="9872871" cy="4422475"/>
          </a:xfrm>
        </p:spPr>
        <p:txBody>
          <a:bodyPr>
            <a:normAutofit/>
          </a:bodyPr>
          <a:lstStyle/>
          <a:p>
            <a:r>
              <a:rPr lang="nl-BE" sz="3600" b="1" u="sng" dirty="0" err="1" smtClean="0"/>
              <a:t>Future</a:t>
            </a:r>
            <a:r>
              <a:rPr lang="nl-BE" sz="3600" b="1" u="sng" dirty="0" smtClean="0"/>
              <a:t> </a:t>
            </a:r>
            <a:r>
              <a:rPr lang="nl-BE" sz="3600" b="1" u="sng" dirty="0" err="1" smtClean="0"/>
              <a:t>Continuous</a:t>
            </a:r>
            <a:endParaRPr lang="nl-BE" sz="3600" b="1" u="sng" dirty="0" smtClean="0"/>
          </a:p>
          <a:p>
            <a:pPr marL="45720" indent="0">
              <a:buNone/>
            </a:pPr>
            <a:endParaRPr lang="nl-BE" sz="3600" dirty="0" smtClean="0"/>
          </a:p>
          <a:p>
            <a:pPr marL="45720" indent="0">
              <a:buNone/>
            </a:pPr>
            <a:r>
              <a:rPr lang="en-GB" sz="3600" dirty="0" smtClean="0"/>
              <a:t>	I </a:t>
            </a:r>
            <a:r>
              <a:rPr lang="en-GB" sz="3600" u="sng" dirty="0">
                <a:hlinkClick r:id="rId2"/>
              </a:rPr>
              <a:t>will be studying</a:t>
            </a:r>
            <a:r>
              <a:rPr lang="en-GB" sz="3600" dirty="0"/>
              <a:t> English when you arrive </a:t>
            </a:r>
            <a:r>
              <a:rPr lang="en-GB" sz="3600" dirty="0" smtClean="0"/>
              <a:t>	tonight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	I </a:t>
            </a:r>
            <a:r>
              <a:rPr lang="en-GB" sz="3600" u="sng" dirty="0">
                <a:hlinkClick r:id="rId2"/>
              </a:rPr>
              <a:t>am going to be studying</a:t>
            </a:r>
            <a:r>
              <a:rPr lang="en-GB" sz="3600" dirty="0"/>
              <a:t> English when you </a:t>
            </a:r>
            <a:r>
              <a:rPr lang="en-GB" sz="3600" dirty="0" smtClean="0"/>
              <a:t>	arrive </a:t>
            </a:r>
            <a:r>
              <a:rPr lang="en-GB" sz="3600" dirty="0"/>
              <a:t>tonight.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30537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82770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811547"/>
            <a:ext cx="9872871" cy="4284453"/>
          </a:xfrm>
        </p:spPr>
        <p:txBody>
          <a:bodyPr>
            <a:normAutofit/>
          </a:bodyPr>
          <a:lstStyle/>
          <a:p>
            <a:r>
              <a:rPr lang="nl-BE" sz="3600" b="1" u="sng" dirty="0" err="1"/>
              <a:t>Future</a:t>
            </a:r>
            <a:r>
              <a:rPr lang="nl-BE" sz="3600" b="1" u="sng" dirty="0"/>
              <a:t> Perfect </a:t>
            </a:r>
            <a:r>
              <a:rPr lang="nl-BE" sz="3600" b="1" u="sng" dirty="0" err="1" smtClean="0"/>
              <a:t>Continuous</a:t>
            </a:r>
            <a:endParaRPr lang="nl-BE" sz="3600" b="1" u="sng" dirty="0" smtClean="0"/>
          </a:p>
          <a:p>
            <a:endParaRPr lang="nl-BE" sz="3600" b="1" dirty="0" smtClean="0"/>
          </a:p>
          <a:p>
            <a:pPr marL="45720" indent="0">
              <a:buNone/>
            </a:pPr>
            <a:r>
              <a:rPr lang="en-GB" sz="3600" dirty="0" smtClean="0"/>
              <a:t>	I </a:t>
            </a:r>
            <a:r>
              <a:rPr lang="en-GB" sz="3600" u="sng" dirty="0">
                <a:hlinkClick r:id="rId2"/>
              </a:rPr>
              <a:t>will have been studying</a:t>
            </a:r>
            <a:r>
              <a:rPr lang="en-GB" sz="3600" dirty="0"/>
              <a:t> English for over two </a:t>
            </a:r>
            <a:r>
              <a:rPr lang="en-GB" sz="3600" dirty="0" smtClean="0"/>
              <a:t>	hours </a:t>
            </a:r>
            <a:r>
              <a:rPr lang="en-GB" sz="3600" dirty="0"/>
              <a:t>by the time you arrive.</a:t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	I </a:t>
            </a:r>
            <a:r>
              <a:rPr lang="en-GB" sz="3600" u="sng" dirty="0">
                <a:hlinkClick r:id="rId2"/>
              </a:rPr>
              <a:t>am going to have been studying</a:t>
            </a:r>
            <a:r>
              <a:rPr lang="en-GB" sz="3600" dirty="0"/>
              <a:t> English for </a:t>
            </a:r>
            <a:r>
              <a:rPr lang="en-GB" sz="3600" dirty="0" smtClean="0"/>
              <a:t>	over </a:t>
            </a:r>
            <a:r>
              <a:rPr lang="en-GB" sz="3600" dirty="0"/>
              <a:t>two hours by the time you arrive.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40771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6000" b="1" dirty="0" smtClean="0">
                <a:solidFill>
                  <a:srgbClr val="FF0000"/>
                </a:solidFill>
              </a:rPr>
              <a:t>Present / Past / </a:t>
            </a:r>
            <a:r>
              <a:rPr lang="nl-BE" sz="6000" b="1" dirty="0" err="1" smtClean="0">
                <a:solidFill>
                  <a:srgbClr val="FF0000"/>
                </a:solidFill>
              </a:rPr>
              <a:t>Future</a:t>
            </a:r>
            <a:endParaRPr lang="nl-BE" sz="6000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600" b="1" dirty="0" smtClean="0"/>
              <a:t>Simple</a:t>
            </a:r>
          </a:p>
          <a:p>
            <a:r>
              <a:rPr lang="nl-BE" sz="3600" b="1" dirty="0" smtClean="0"/>
              <a:t>Perfect </a:t>
            </a:r>
            <a:r>
              <a:rPr lang="nl-BE" sz="3600" b="1" dirty="0"/>
              <a:t>S</a:t>
            </a:r>
            <a:r>
              <a:rPr lang="nl-BE" sz="3600" b="1" dirty="0" smtClean="0"/>
              <a:t>imple</a:t>
            </a:r>
          </a:p>
          <a:p>
            <a:r>
              <a:rPr lang="nl-BE" sz="3600" b="1" dirty="0" err="1" smtClean="0"/>
              <a:t>Continuous</a:t>
            </a:r>
            <a:r>
              <a:rPr lang="nl-BE" sz="3600" b="1" dirty="0" smtClean="0"/>
              <a:t> (</a:t>
            </a:r>
            <a:r>
              <a:rPr lang="nl-BE" sz="3600" b="1" dirty="0" err="1" smtClean="0"/>
              <a:t>progressive</a:t>
            </a:r>
            <a:r>
              <a:rPr lang="nl-BE" sz="3600" b="1" dirty="0" smtClean="0"/>
              <a:t>)</a:t>
            </a:r>
          </a:p>
          <a:p>
            <a:r>
              <a:rPr lang="nl-BE" sz="3600" b="1" dirty="0" smtClean="0"/>
              <a:t>Perfect </a:t>
            </a:r>
            <a:r>
              <a:rPr lang="nl-BE" sz="3600" b="1" dirty="0" err="1"/>
              <a:t>C</a:t>
            </a:r>
            <a:r>
              <a:rPr lang="nl-BE" sz="3600" b="1" dirty="0" err="1" smtClean="0"/>
              <a:t>ontinuous</a:t>
            </a:r>
            <a:r>
              <a:rPr lang="nl-BE" sz="3600" b="1" dirty="0" smtClean="0"/>
              <a:t> (perfect </a:t>
            </a:r>
            <a:r>
              <a:rPr lang="nl-BE" sz="3600" b="1" dirty="0" err="1" smtClean="0"/>
              <a:t>progressive</a:t>
            </a:r>
            <a:r>
              <a:rPr lang="nl-BE" sz="3600" b="1" dirty="0" smtClean="0"/>
              <a:t>)</a:t>
            </a:r>
            <a:endParaRPr lang="nl-BE" sz="3600" b="1" dirty="0"/>
          </a:p>
        </p:txBody>
      </p:sp>
    </p:spTree>
    <p:extLst>
      <p:ext uri="{BB962C8B-B14F-4D97-AF65-F5344CB8AC3E}">
        <p14:creationId xmlns:p14="http://schemas.microsoft.com/office/powerpoint/2010/main" val="426373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751077"/>
              </p:ext>
            </p:extLst>
          </p:nvPr>
        </p:nvGraphicFramePr>
        <p:xfrm>
          <a:off x="1143000" y="896937"/>
          <a:ext cx="9872664" cy="3355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166"/>
                <a:gridCol w="2468166"/>
                <a:gridCol w="2468166"/>
                <a:gridCol w="2468166"/>
              </a:tblGrid>
              <a:tr h="67117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smtClean="0"/>
                        <a:t>Present</a:t>
                      </a:r>
                      <a:endParaRPr lang="nl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Past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Future</a:t>
                      </a:r>
                      <a:endParaRPr lang="nl-BE" dirty="0" smtClean="0"/>
                    </a:p>
                    <a:p>
                      <a:endParaRPr lang="nl-BE" dirty="0"/>
                    </a:p>
                  </a:txBody>
                  <a:tcPr/>
                </a:tc>
              </a:tr>
              <a:tr h="671177">
                <a:tc>
                  <a:txBody>
                    <a:bodyPr/>
                    <a:lstStyle/>
                    <a:p>
                      <a:r>
                        <a:rPr lang="nl-BE" dirty="0" smtClean="0"/>
                        <a:t>Simple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 walk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 </a:t>
                      </a:r>
                      <a:r>
                        <a:rPr lang="nl-BE" dirty="0" err="1" smtClean="0"/>
                        <a:t>walked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I’ll</a:t>
                      </a:r>
                      <a:r>
                        <a:rPr lang="nl-BE" dirty="0" smtClean="0"/>
                        <a:t> walk</a:t>
                      </a:r>
                    </a:p>
                    <a:p>
                      <a:r>
                        <a:rPr lang="nl-BE" dirty="0" smtClean="0"/>
                        <a:t>(</a:t>
                      </a:r>
                      <a:r>
                        <a:rPr lang="nl-BE" dirty="0" err="1" smtClean="0"/>
                        <a:t>I’m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going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to</a:t>
                      </a:r>
                      <a:r>
                        <a:rPr lang="nl-BE" dirty="0" smtClean="0"/>
                        <a:t> walk)</a:t>
                      </a:r>
                      <a:endParaRPr lang="nl-BE" dirty="0"/>
                    </a:p>
                  </a:txBody>
                  <a:tcPr/>
                </a:tc>
              </a:tr>
              <a:tr h="671177">
                <a:tc>
                  <a:txBody>
                    <a:bodyPr/>
                    <a:lstStyle/>
                    <a:p>
                      <a:r>
                        <a:rPr lang="nl-BE" dirty="0" smtClean="0"/>
                        <a:t>Perfect Simple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I’ve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walked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</a:t>
                      </a:r>
                      <a:r>
                        <a:rPr lang="nl-BE" baseline="0" dirty="0" smtClean="0"/>
                        <a:t> had </a:t>
                      </a:r>
                      <a:r>
                        <a:rPr lang="nl-BE" baseline="0" dirty="0" err="1" smtClean="0"/>
                        <a:t>walked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I’ll</a:t>
                      </a:r>
                      <a:r>
                        <a:rPr lang="nl-BE" dirty="0" smtClean="0"/>
                        <a:t> have </a:t>
                      </a:r>
                      <a:r>
                        <a:rPr lang="nl-BE" dirty="0" err="1" smtClean="0"/>
                        <a:t>walked</a:t>
                      </a:r>
                      <a:endParaRPr lang="nl-BE" dirty="0" smtClean="0"/>
                    </a:p>
                    <a:p>
                      <a:endParaRPr lang="nl-BE" dirty="0"/>
                    </a:p>
                  </a:txBody>
                  <a:tcPr/>
                </a:tc>
              </a:tr>
              <a:tr h="671177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Continuous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I’m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walking</a:t>
                      </a:r>
                      <a:endParaRPr lang="nl-BE" dirty="0" smtClean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</a:t>
                      </a:r>
                      <a:r>
                        <a:rPr lang="nl-BE" baseline="0" dirty="0" smtClean="0"/>
                        <a:t> was </a:t>
                      </a:r>
                      <a:r>
                        <a:rPr lang="nl-BE" baseline="0" dirty="0" err="1" smtClean="0"/>
                        <a:t>walking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I’ll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be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walking</a:t>
                      </a:r>
                      <a:endParaRPr lang="nl-BE" dirty="0"/>
                    </a:p>
                  </a:txBody>
                  <a:tcPr/>
                </a:tc>
              </a:tr>
              <a:tr h="671177">
                <a:tc>
                  <a:txBody>
                    <a:bodyPr/>
                    <a:lstStyle/>
                    <a:p>
                      <a:r>
                        <a:rPr lang="nl-BE" dirty="0" smtClean="0"/>
                        <a:t>Perfect </a:t>
                      </a:r>
                      <a:r>
                        <a:rPr lang="nl-BE" dirty="0" err="1" smtClean="0"/>
                        <a:t>Continuous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I’ve</a:t>
                      </a:r>
                      <a:r>
                        <a:rPr lang="nl-BE" dirty="0" smtClean="0"/>
                        <a:t> been </a:t>
                      </a:r>
                      <a:r>
                        <a:rPr lang="nl-BE" dirty="0" err="1" smtClean="0"/>
                        <a:t>walking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 had been </a:t>
                      </a:r>
                      <a:r>
                        <a:rPr lang="nl-BE" dirty="0" err="1" smtClean="0"/>
                        <a:t>walking</a:t>
                      </a:r>
                      <a:endParaRPr lang="nl-BE" dirty="0" smtClean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 </a:t>
                      </a:r>
                      <a:r>
                        <a:rPr lang="nl-BE" dirty="0" err="1" smtClean="0"/>
                        <a:t>will</a:t>
                      </a:r>
                      <a:r>
                        <a:rPr lang="nl-BE" dirty="0" smtClean="0"/>
                        <a:t> have been </a:t>
                      </a:r>
                      <a:r>
                        <a:rPr lang="nl-BE" dirty="0" err="1" smtClean="0"/>
                        <a:t>walking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8000" b="1" dirty="0" smtClean="0">
                <a:solidFill>
                  <a:srgbClr val="FF0000"/>
                </a:solidFill>
              </a:rPr>
              <a:t>present</a:t>
            </a:r>
            <a:endParaRPr lang="nl-BE" sz="8000" b="1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600" b="1" u="sng" dirty="0" smtClean="0"/>
              <a:t>Present Simple </a:t>
            </a:r>
          </a:p>
          <a:p>
            <a:pPr marL="45720" indent="0">
              <a:buNone/>
            </a:pPr>
            <a:r>
              <a:rPr lang="en-GB" sz="3600" dirty="0" smtClean="0"/>
              <a:t>	I </a:t>
            </a:r>
            <a:r>
              <a:rPr lang="en-GB" sz="3600" u="sng" dirty="0">
                <a:solidFill>
                  <a:srgbClr val="FFC000"/>
                </a:solidFill>
                <a:hlinkClick r:id="rId2"/>
              </a:rPr>
              <a:t>study</a:t>
            </a:r>
            <a:r>
              <a:rPr lang="en-GB" sz="3600" u="sng" dirty="0">
                <a:hlinkClick r:id="rId2"/>
              </a:rPr>
              <a:t> </a:t>
            </a:r>
            <a:r>
              <a:rPr lang="en-GB" sz="3600" dirty="0"/>
              <a:t>English every </a:t>
            </a:r>
            <a:r>
              <a:rPr lang="en-GB" sz="3600" dirty="0" smtClean="0"/>
              <a:t>day.</a:t>
            </a:r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I </a:t>
            </a:r>
            <a:r>
              <a:rPr lang="en-GB" sz="3600" u="sng" dirty="0" smtClean="0"/>
              <a:t>don’t study</a:t>
            </a:r>
            <a:r>
              <a:rPr lang="en-GB" sz="3600" dirty="0" smtClean="0"/>
              <a:t> French every day.</a:t>
            </a:r>
          </a:p>
          <a:p>
            <a:pPr marL="45720" indent="0">
              <a:buNone/>
            </a:pPr>
            <a:r>
              <a:rPr lang="en-GB" sz="3600" dirty="0" smtClean="0"/>
              <a:t>	He </a:t>
            </a:r>
            <a:r>
              <a:rPr lang="en-GB" sz="3600" u="sng" dirty="0" smtClean="0"/>
              <a:t>studies</a:t>
            </a:r>
            <a:r>
              <a:rPr lang="en-GB" sz="3600" dirty="0" smtClean="0"/>
              <a:t> Italian every week.</a:t>
            </a:r>
          </a:p>
          <a:p>
            <a:pPr marL="45720" indent="0">
              <a:buNone/>
            </a:pPr>
            <a:r>
              <a:rPr lang="en-GB" sz="3600" dirty="0" smtClean="0"/>
              <a:t>	</a:t>
            </a:r>
            <a:r>
              <a:rPr lang="en-GB" sz="3600" u="sng" dirty="0" smtClean="0"/>
              <a:t>Do</a:t>
            </a:r>
            <a:r>
              <a:rPr lang="en-GB" sz="3600" dirty="0" smtClean="0"/>
              <a:t> you </a:t>
            </a:r>
            <a:r>
              <a:rPr lang="en-GB" sz="3600" u="sng" dirty="0" smtClean="0"/>
              <a:t>study</a:t>
            </a:r>
            <a:r>
              <a:rPr lang="en-GB" sz="3600" dirty="0" smtClean="0"/>
              <a:t> Spanish every month?</a:t>
            </a:r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u="sng" dirty="0" smtClean="0"/>
              <a:t>Does</a:t>
            </a:r>
            <a:r>
              <a:rPr lang="en-GB" sz="3600" dirty="0" smtClean="0"/>
              <a:t> your brother </a:t>
            </a:r>
            <a:r>
              <a:rPr lang="en-GB" sz="3600" u="sng" dirty="0" smtClean="0"/>
              <a:t>study</a:t>
            </a:r>
            <a:r>
              <a:rPr lang="en-GB" sz="3600" dirty="0" smtClean="0"/>
              <a:t> Arabic every evening?</a:t>
            </a: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306777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03540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785668"/>
            <a:ext cx="9872871" cy="4310332"/>
          </a:xfrm>
        </p:spPr>
        <p:txBody>
          <a:bodyPr>
            <a:normAutofit lnSpcReduction="10000"/>
          </a:bodyPr>
          <a:lstStyle/>
          <a:p>
            <a:r>
              <a:rPr lang="nl-BE" sz="3600" b="1" u="sng" dirty="0" smtClean="0"/>
              <a:t>Present Perfect</a:t>
            </a:r>
            <a:r>
              <a:rPr lang="en-GB" dirty="0" smtClean="0"/>
              <a:t>	</a:t>
            </a:r>
          </a:p>
          <a:p>
            <a:pPr marL="45720" indent="0">
              <a:buNone/>
            </a:pPr>
            <a:r>
              <a:rPr lang="en-GB" sz="3600" dirty="0" smtClean="0"/>
              <a:t>	I </a:t>
            </a:r>
            <a:r>
              <a:rPr lang="en-GB" sz="3600" u="sng" dirty="0">
                <a:hlinkClick r:id="rId2"/>
              </a:rPr>
              <a:t>have studied</a:t>
            </a:r>
            <a:r>
              <a:rPr lang="en-GB" sz="3600" dirty="0"/>
              <a:t> English in several different </a:t>
            </a:r>
            <a:r>
              <a:rPr lang="en-GB" sz="3600" dirty="0" smtClean="0"/>
              <a:t>	countries.</a:t>
            </a:r>
          </a:p>
          <a:p>
            <a:pPr marL="45720" indent="0">
              <a:buNone/>
            </a:pPr>
            <a:r>
              <a:rPr lang="nl-BE" sz="3600" dirty="0" smtClean="0"/>
              <a:t>	I </a:t>
            </a:r>
            <a:r>
              <a:rPr lang="nl-BE" sz="3600" u="sng" dirty="0" err="1" smtClean="0"/>
              <a:t>haven’t</a:t>
            </a:r>
            <a:r>
              <a:rPr lang="nl-BE" sz="3600" u="sng" dirty="0" smtClean="0"/>
              <a:t> </a:t>
            </a:r>
            <a:r>
              <a:rPr lang="nl-BE" sz="3600" u="sng" dirty="0" err="1" smtClean="0"/>
              <a:t>studied</a:t>
            </a:r>
            <a:r>
              <a:rPr lang="nl-BE" sz="3600" dirty="0" smtClean="0"/>
              <a:t> French.</a:t>
            </a:r>
          </a:p>
          <a:p>
            <a:pPr marL="45720" indent="0">
              <a:buNone/>
            </a:pPr>
            <a:r>
              <a:rPr lang="nl-BE" sz="3600" dirty="0" smtClean="0"/>
              <a:t>	Winnie </a:t>
            </a:r>
            <a:r>
              <a:rPr lang="nl-BE" sz="3600" u="sng" dirty="0" smtClean="0"/>
              <a:t>has </a:t>
            </a:r>
            <a:r>
              <a:rPr lang="nl-BE" sz="3600" u="sng" dirty="0" err="1" smtClean="0"/>
              <a:t>studied</a:t>
            </a:r>
            <a:r>
              <a:rPr lang="nl-BE" sz="3600" dirty="0" smtClean="0"/>
              <a:t> </a:t>
            </a:r>
            <a:r>
              <a:rPr lang="nl-BE" sz="3600" dirty="0" err="1" smtClean="0"/>
              <a:t>sciences</a:t>
            </a:r>
            <a:r>
              <a:rPr lang="nl-BE" sz="3600" dirty="0" smtClean="0"/>
              <a:t>.</a:t>
            </a:r>
          </a:p>
          <a:p>
            <a:pPr marL="45720" indent="0">
              <a:buNone/>
            </a:pPr>
            <a:r>
              <a:rPr lang="nl-BE" sz="3600" dirty="0" smtClean="0"/>
              <a:t>	</a:t>
            </a:r>
            <a:r>
              <a:rPr lang="nl-BE" sz="3600" u="sng" dirty="0" smtClean="0"/>
              <a:t>Have</a:t>
            </a:r>
            <a:r>
              <a:rPr lang="nl-BE" sz="3600" dirty="0" smtClean="0"/>
              <a:t> </a:t>
            </a:r>
            <a:r>
              <a:rPr lang="nl-BE" sz="3600" dirty="0" err="1" smtClean="0"/>
              <a:t>you</a:t>
            </a:r>
            <a:r>
              <a:rPr lang="nl-BE" sz="3600" dirty="0" smtClean="0"/>
              <a:t> </a:t>
            </a:r>
            <a:r>
              <a:rPr lang="nl-BE" sz="3600" u="sng" dirty="0" err="1" smtClean="0"/>
              <a:t>studied</a:t>
            </a:r>
            <a:r>
              <a:rPr lang="nl-BE" sz="3600" dirty="0" smtClean="0"/>
              <a:t> </a:t>
            </a:r>
            <a:r>
              <a:rPr lang="nl-BE" sz="3600" dirty="0" err="1" smtClean="0"/>
              <a:t>Greek</a:t>
            </a:r>
            <a:r>
              <a:rPr lang="nl-BE" sz="3600" dirty="0" smtClean="0"/>
              <a:t>?</a:t>
            </a:r>
          </a:p>
          <a:p>
            <a:pPr marL="45720" indent="0">
              <a:buNone/>
            </a:pPr>
            <a:r>
              <a:rPr lang="nl-BE" sz="3600" dirty="0" smtClean="0"/>
              <a:t>	</a:t>
            </a:r>
            <a:r>
              <a:rPr lang="nl-BE" sz="3600" u="sng" dirty="0" smtClean="0"/>
              <a:t>Has</a:t>
            </a:r>
            <a:r>
              <a:rPr lang="nl-BE" sz="3600" dirty="0" smtClean="0"/>
              <a:t> Ben </a:t>
            </a:r>
            <a:r>
              <a:rPr lang="nl-BE" sz="3600" u="sng" dirty="0" err="1" smtClean="0"/>
              <a:t>studied</a:t>
            </a:r>
            <a:r>
              <a:rPr lang="nl-BE" sz="3600" dirty="0" smtClean="0"/>
              <a:t> </a:t>
            </a:r>
            <a:r>
              <a:rPr lang="nl-BE" sz="3600" dirty="0" err="1" smtClean="0"/>
              <a:t>economics</a:t>
            </a:r>
            <a:r>
              <a:rPr lang="nl-BE" sz="3600" dirty="0" smtClean="0"/>
              <a:t>?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156481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31011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613141"/>
            <a:ext cx="9872871" cy="4684142"/>
          </a:xfrm>
        </p:spPr>
        <p:txBody>
          <a:bodyPr>
            <a:normAutofit fontScale="92500" lnSpcReduction="20000"/>
          </a:bodyPr>
          <a:lstStyle/>
          <a:p>
            <a:r>
              <a:rPr lang="nl-BE" sz="3900" b="1" u="sng" dirty="0" smtClean="0"/>
              <a:t>Present </a:t>
            </a:r>
            <a:r>
              <a:rPr lang="nl-BE" sz="3900" b="1" u="sng" dirty="0" err="1"/>
              <a:t>C</a:t>
            </a:r>
            <a:r>
              <a:rPr lang="nl-BE" sz="3900" b="1" u="sng" dirty="0" err="1" smtClean="0"/>
              <a:t>ontinuous</a:t>
            </a:r>
            <a:r>
              <a:rPr lang="nl-BE" sz="3900" b="1" u="sng" dirty="0" smtClean="0"/>
              <a:t> </a:t>
            </a:r>
            <a:r>
              <a:rPr lang="nl-BE" sz="3900" b="1" dirty="0" smtClean="0"/>
              <a:t>(</a:t>
            </a:r>
            <a:r>
              <a:rPr lang="nl-BE" sz="3900" b="1" dirty="0" err="1" smtClean="0"/>
              <a:t>progressive</a:t>
            </a:r>
            <a:r>
              <a:rPr lang="nl-BE" sz="3900" b="1" dirty="0" smtClean="0"/>
              <a:t>)</a:t>
            </a:r>
          </a:p>
          <a:p>
            <a:pPr marL="45720" indent="0">
              <a:buNone/>
            </a:pPr>
            <a:r>
              <a:rPr lang="nl-BE" sz="3900" dirty="0"/>
              <a:t>	</a:t>
            </a:r>
            <a:r>
              <a:rPr lang="en-GB" sz="3900" dirty="0"/>
              <a:t>I </a:t>
            </a:r>
            <a:r>
              <a:rPr lang="en-GB" sz="3900" u="sng" dirty="0">
                <a:hlinkClick r:id="rId2"/>
              </a:rPr>
              <a:t>am studying</a:t>
            </a:r>
            <a:r>
              <a:rPr lang="en-GB" sz="3900" dirty="0"/>
              <a:t> English now</a:t>
            </a:r>
            <a:r>
              <a:rPr lang="en-GB" sz="3900" dirty="0" smtClean="0"/>
              <a:t>.</a:t>
            </a:r>
          </a:p>
          <a:p>
            <a:pPr marL="45720" indent="0">
              <a:buNone/>
            </a:pPr>
            <a:r>
              <a:rPr lang="en-GB" sz="3900" dirty="0"/>
              <a:t>	</a:t>
            </a:r>
            <a:r>
              <a:rPr lang="en-GB" sz="3900" dirty="0" smtClean="0"/>
              <a:t>I </a:t>
            </a:r>
            <a:r>
              <a:rPr lang="en-GB" sz="3900" u="sng" dirty="0" smtClean="0"/>
              <a:t>am not studying</a:t>
            </a:r>
            <a:r>
              <a:rPr lang="en-GB" sz="3900" dirty="0" smtClean="0"/>
              <a:t> Russian now.</a:t>
            </a:r>
          </a:p>
          <a:p>
            <a:pPr marL="45720" indent="0">
              <a:buNone/>
            </a:pPr>
            <a:r>
              <a:rPr lang="en-GB" sz="3900" dirty="0"/>
              <a:t>	</a:t>
            </a:r>
            <a:r>
              <a:rPr lang="en-GB" sz="3900" dirty="0" smtClean="0"/>
              <a:t>You </a:t>
            </a:r>
            <a:r>
              <a:rPr lang="en-GB" sz="3900" u="sng" dirty="0" smtClean="0"/>
              <a:t>are studying</a:t>
            </a:r>
            <a:r>
              <a:rPr lang="en-GB" sz="3900" dirty="0" smtClean="0"/>
              <a:t> Spanish this year.</a:t>
            </a:r>
          </a:p>
          <a:p>
            <a:pPr marL="45720" indent="0">
              <a:buNone/>
            </a:pPr>
            <a:r>
              <a:rPr lang="en-GB" sz="3900" dirty="0"/>
              <a:t>	</a:t>
            </a:r>
            <a:r>
              <a:rPr lang="en-GB" sz="3900" u="sng" dirty="0" smtClean="0"/>
              <a:t>Are</a:t>
            </a:r>
            <a:r>
              <a:rPr lang="en-GB" sz="3900" dirty="0" smtClean="0"/>
              <a:t> you </a:t>
            </a:r>
            <a:r>
              <a:rPr lang="en-GB" sz="3900" u="sng" dirty="0" smtClean="0"/>
              <a:t>studying</a:t>
            </a:r>
            <a:r>
              <a:rPr lang="en-GB" sz="3900" dirty="0" smtClean="0"/>
              <a:t> Greek too?</a:t>
            </a:r>
          </a:p>
          <a:p>
            <a:pPr marL="45720" indent="0">
              <a:buNone/>
            </a:pPr>
            <a:r>
              <a:rPr lang="en-GB" sz="3900" dirty="0"/>
              <a:t>	</a:t>
            </a:r>
            <a:r>
              <a:rPr lang="en-GB" sz="3900" dirty="0" smtClean="0"/>
              <a:t>He </a:t>
            </a:r>
            <a:r>
              <a:rPr lang="en-GB" sz="3900" u="sng" dirty="0" smtClean="0"/>
              <a:t>is studying</a:t>
            </a:r>
            <a:r>
              <a:rPr lang="en-GB" sz="3900" dirty="0" smtClean="0"/>
              <a:t> mathematics this year.</a:t>
            </a:r>
          </a:p>
          <a:p>
            <a:pPr marL="45720" indent="0">
              <a:buNone/>
            </a:pPr>
            <a:r>
              <a:rPr lang="en-GB" sz="3900" dirty="0"/>
              <a:t>	</a:t>
            </a:r>
            <a:r>
              <a:rPr lang="en-GB" sz="3900" u="sng" dirty="0" smtClean="0"/>
              <a:t>Is</a:t>
            </a:r>
            <a:r>
              <a:rPr lang="en-GB" sz="3900" dirty="0" smtClean="0"/>
              <a:t> Ann </a:t>
            </a:r>
            <a:r>
              <a:rPr lang="en-GB" sz="3900" u="sng" dirty="0" smtClean="0"/>
              <a:t>studying</a:t>
            </a:r>
            <a:r>
              <a:rPr lang="en-GB" sz="3900" dirty="0" smtClean="0"/>
              <a:t> hard at the moment?</a:t>
            </a:r>
            <a:endParaRPr lang="nl-BE" sz="3900" dirty="0" smtClean="0"/>
          </a:p>
          <a:p>
            <a:pPr marL="45720" indent="0">
              <a:buNone/>
            </a:pPr>
            <a:r>
              <a:rPr lang="nl-BE" sz="3600" dirty="0" smtClean="0"/>
              <a:t>	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63776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4315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915064"/>
            <a:ext cx="9872871" cy="4180936"/>
          </a:xfrm>
        </p:spPr>
        <p:txBody>
          <a:bodyPr>
            <a:normAutofit/>
          </a:bodyPr>
          <a:lstStyle/>
          <a:p>
            <a:r>
              <a:rPr lang="nl-BE" sz="3600" b="1" u="sng" dirty="0" smtClean="0"/>
              <a:t>Present Perfect </a:t>
            </a:r>
            <a:r>
              <a:rPr lang="nl-BE" sz="3600" b="1" u="sng" dirty="0" err="1" smtClean="0"/>
              <a:t>Continuous</a:t>
            </a:r>
            <a:endParaRPr lang="nl-BE" sz="3600" b="1" u="sng" dirty="0" smtClean="0"/>
          </a:p>
          <a:p>
            <a:pPr marL="45720" indent="0">
              <a:buNone/>
            </a:pPr>
            <a:r>
              <a:rPr lang="en-GB" sz="3600" dirty="0" smtClean="0"/>
              <a:t>	I </a:t>
            </a:r>
            <a:r>
              <a:rPr lang="en-GB" sz="3600" u="sng" dirty="0">
                <a:hlinkClick r:id="rId2"/>
              </a:rPr>
              <a:t>have been studying</a:t>
            </a:r>
            <a:r>
              <a:rPr lang="en-GB" sz="3600" dirty="0"/>
              <a:t> English for five years</a:t>
            </a:r>
            <a:r>
              <a:rPr lang="en-GB" sz="3600" dirty="0" smtClean="0"/>
              <a:t>.</a:t>
            </a:r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She </a:t>
            </a:r>
            <a:r>
              <a:rPr lang="en-GB" sz="3600" u="sng" dirty="0" smtClean="0"/>
              <a:t>has been studying</a:t>
            </a:r>
            <a:r>
              <a:rPr lang="en-GB" sz="3600" dirty="0" smtClean="0"/>
              <a:t> all day.</a:t>
            </a:r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u="sng" dirty="0" smtClean="0"/>
              <a:t>Have</a:t>
            </a:r>
            <a:r>
              <a:rPr lang="en-GB" sz="3600" dirty="0" smtClean="0"/>
              <a:t> you </a:t>
            </a:r>
            <a:r>
              <a:rPr lang="en-GB" sz="3600" u="sng" dirty="0" smtClean="0"/>
              <a:t>been studying</a:t>
            </a:r>
            <a:r>
              <a:rPr lang="en-GB" sz="3600" dirty="0" smtClean="0"/>
              <a:t> all night?</a:t>
            </a:r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u="sng" dirty="0" smtClean="0"/>
              <a:t>Has</a:t>
            </a:r>
            <a:r>
              <a:rPr lang="en-GB" sz="3600" dirty="0" smtClean="0"/>
              <a:t> Ann </a:t>
            </a:r>
            <a:r>
              <a:rPr lang="en-GB" sz="3600" u="sng" dirty="0" smtClean="0"/>
              <a:t>been studying</a:t>
            </a:r>
            <a:r>
              <a:rPr lang="en-GB" sz="3600" dirty="0" smtClean="0"/>
              <a:t> for six hours without 	interruption?</a:t>
            </a:r>
            <a:endParaRPr lang="nl-BE" sz="3600" dirty="0"/>
          </a:p>
          <a:p>
            <a:pPr marL="45720" indent="0">
              <a:buNone/>
            </a:pP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7535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8000" b="1" dirty="0" smtClean="0">
                <a:solidFill>
                  <a:srgbClr val="FF0000"/>
                </a:solidFill>
              </a:rPr>
              <a:t>past</a:t>
            </a:r>
            <a:endParaRPr lang="nl-BE" sz="8000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400"/>
            <a:ext cx="10002328" cy="4038600"/>
          </a:xfrm>
        </p:spPr>
        <p:txBody>
          <a:bodyPr>
            <a:normAutofit/>
          </a:bodyPr>
          <a:lstStyle/>
          <a:p>
            <a:r>
              <a:rPr lang="nl-BE" sz="3600" b="1" u="sng" dirty="0" smtClean="0"/>
              <a:t>Past Simple</a:t>
            </a:r>
          </a:p>
          <a:p>
            <a:pPr marL="45720" indent="0">
              <a:buNone/>
            </a:pPr>
            <a:r>
              <a:rPr lang="en-GB" sz="2400" dirty="0"/>
              <a:t>	</a:t>
            </a:r>
            <a:r>
              <a:rPr lang="en-GB" sz="3600" dirty="0"/>
              <a:t>I </a:t>
            </a:r>
            <a:r>
              <a:rPr lang="en-GB" sz="3600" u="sng" dirty="0" smtClean="0">
                <a:solidFill>
                  <a:srgbClr val="FFC000"/>
                </a:solidFill>
              </a:rPr>
              <a:t>studied</a:t>
            </a:r>
            <a:r>
              <a:rPr lang="en-GB" sz="3600" dirty="0" smtClean="0">
                <a:solidFill>
                  <a:srgbClr val="FFC000"/>
                </a:solidFill>
              </a:rPr>
              <a:t> </a:t>
            </a:r>
            <a:r>
              <a:rPr lang="en-GB" sz="3600" dirty="0" smtClean="0"/>
              <a:t>English </a:t>
            </a:r>
            <a:r>
              <a:rPr lang="en-GB" sz="3600" dirty="0"/>
              <a:t>every </a:t>
            </a:r>
            <a:r>
              <a:rPr lang="en-GB" sz="3600" dirty="0" smtClean="0"/>
              <a:t>day when I was younger.</a:t>
            </a:r>
            <a:endParaRPr lang="en-GB" sz="3600" dirty="0"/>
          </a:p>
          <a:p>
            <a:pPr marL="45720" indent="0">
              <a:buNone/>
            </a:pPr>
            <a:r>
              <a:rPr lang="en-GB" sz="3600" dirty="0"/>
              <a:t>	I </a:t>
            </a:r>
            <a:r>
              <a:rPr lang="en-GB" sz="3600" u="sng" dirty="0" smtClean="0"/>
              <a:t>didn’t </a:t>
            </a:r>
            <a:r>
              <a:rPr lang="en-GB" sz="3600" u="sng" dirty="0"/>
              <a:t>study</a:t>
            </a:r>
            <a:r>
              <a:rPr lang="en-GB" sz="3600" dirty="0"/>
              <a:t> French every day.</a:t>
            </a:r>
          </a:p>
          <a:p>
            <a:pPr marL="45720" indent="0">
              <a:buNone/>
            </a:pPr>
            <a:r>
              <a:rPr lang="en-GB" sz="3600" dirty="0"/>
              <a:t>	He </a:t>
            </a:r>
            <a:r>
              <a:rPr lang="en-GB" sz="3600" u="sng" dirty="0" smtClean="0"/>
              <a:t>studied</a:t>
            </a:r>
            <a:r>
              <a:rPr lang="en-GB" sz="3600" dirty="0" smtClean="0"/>
              <a:t> </a:t>
            </a:r>
            <a:r>
              <a:rPr lang="en-GB" sz="3600" dirty="0"/>
              <a:t>Italian every week.</a:t>
            </a:r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u="sng" dirty="0" smtClean="0"/>
              <a:t>Did</a:t>
            </a:r>
            <a:r>
              <a:rPr lang="en-GB" sz="3600" dirty="0" smtClean="0"/>
              <a:t> </a:t>
            </a:r>
            <a:r>
              <a:rPr lang="en-GB" sz="3600" dirty="0"/>
              <a:t>you </a:t>
            </a:r>
            <a:r>
              <a:rPr lang="en-GB" sz="3600" u="sng" dirty="0"/>
              <a:t>study</a:t>
            </a:r>
            <a:r>
              <a:rPr lang="en-GB" sz="3600" dirty="0"/>
              <a:t> Spanish </a:t>
            </a:r>
            <a:r>
              <a:rPr lang="en-GB" sz="3600" dirty="0" smtClean="0"/>
              <a:t>in 2011?</a:t>
            </a:r>
            <a:endParaRPr lang="en-GB" sz="3600" dirty="0"/>
          </a:p>
          <a:p>
            <a:pPr marL="45720" indent="0">
              <a:buNone/>
            </a:pPr>
            <a:r>
              <a:rPr lang="en-GB" sz="3600" dirty="0"/>
              <a:t>	</a:t>
            </a:r>
            <a:r>
              <a:rPr lang="en-GB" sz="3600" u="sng" dirty="0" smtClean="0"/>
              <a:t>Did</a:t>
            </a:r>
            <a:r>
              <a:rPr lang="en-GB" sz="3600" dirty="0" smtClean="0"/>
              <a:t> </a:t>
            </a:r>
            <a:r>
              <a:rPr lang="en-GB" sz="3600" dirty="0"/>
              <a:t>your brother </a:t>
            </a:r>
            <a:r>
              <a:rPr lang="en-GB" sz="3600" u="sng" dirty="0"/>
              <a:t>study</a:t>
            </a:r>
            <a:r>
              <a:rPr lang="en-GB" sz="3600" dirty="0"/>
              <a:t> Arabic </a:t>
            </a:r>
            <a:r>
              <a:rPr lang="en-GB" sz="3600" dirty="0" smtClean="0"/>
              <a:t>last year?</a:t>
            </a:r>
            <a:endParaRPr lang="nl-BE" sz="3600" dirty="0"/>
          </a:p>
          <a:p>
            <a:pPr marL="45720" indent="0">
              <a:buNone/>
            </a:pP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137905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48264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613140"/>
            <a:ext cx="9872871" cy="4482860"/>
          </a:xfrm>
        </p:spPr>
        <p:txBody>
          <a:bodyPr>
            <a:normAutofit fontScale="92500" lnSpcReduction="20000"/>
          </a:bodyPr>
          <a:lstStyle/>
          <a:p>
            <a:r>
              <a:rPr lang="nl-BE" sz="3900" b="1" u="sng" dirty="0" smtClean="0"/>
              <a:t>Past Perfect</a:t>
            </a:r>
            <a:r>
              <a:rPr lang="en-GB" sz="3900" dirty="0"/>
              <a:t>	</a:t>
            </a:r>
            <a:endParaRPr lang="en-GB" sz="3900" dirty="0" smtClean="0"/>
          </a:p>
          <a:p>
            <a:pPr marL="45720" indent="0">
              <a:buNone/>
            </a:pPr>
            <a:r>
              <a:rPr lang="en-GB" sz="3900" dirty="0" smtClean="0"/>
              <a:t>	I </a:t>
            </a:r>
            <a:r>
              <a:rPr lang="en-GB" sz="3900" u="sng" dirty="0" smtClean="0">
                <a:hlinkClick r:id="rId2"/>
              </a:rPr>
              <a:t>had </a:t>
            </a:r>
            <a:r>
              <a:rPr lang="en-GB" sz="3900" u="sng" dirty="0">
                <a:hlinkClick r:id="rId2"/>
              </a:rPr>
              <a:t>studied</a:t>
            </a:r>
            <a:r>
              <a:rPr lang="en-GB" sz="3900" dirty="0"/>
              <a:t> English in several different 	</a:t>
            </a:r>
            <a:r>
              <a:rPr lang="en-GB" sz="3900" dirty="0" smtClean="0"/>
              <a:t>countries before I started working.</a:t>
            </a:r>
            <a:endParaRPr lang="en-GB" sz="3900" dirty="0"/>
          </a:p>
          <a:p>
            <a:pPr marL="45720" indent="0">
              <a:buNone/>
            </a:pPr>
            <a:r>
              <a:rPr lang="nl-BE" sz="3900" dirty="0"/>
              <a:t>	I </a:t>
            </a:r>
            <a:r>
              <a:rPr lang="nl-BE" sz="3900" u="sng" dirty="0" err="1" smtClean="0"/>
              <a:t>hadn’t</a:t>
            </a:r>
            <a:r>
              <a:rPr lang="nl-BE" sz="3900" u="sng" dirty="0" smtClean="0"/>
              <a:t> </a:t>
            </a:r>
            <a:r>
              <a:rPr lang="nl-BE" sz="3900" u="sng" dirty="0" err="1"/>
              <a:t>studied</a:t>
            </a:r>
            <a:r>
              <a:rPr lang="nl-BE" sz="3900" dirty="0"/>
              <a:t> French.</a:t>
            </a:r>
          </a:p>
          <a:p>
            <a:pPr marL="45720" indent="0">
              <a:buNone/>
            </a:pPr>
            <a:r>
              <a:rPr lang="nl-BE" sz="3900" dirty="0"/>
              <a:t>	Winnie </a:t>
            </a:r>
            <a:r>
              <a:rPr lang="nl-BE" sz="3900" u="sng" dirty="0" smtClean="0"/>
              <a:t>had </a:t>
            </a:r>
            <a:r>
              <a:rPr lang="nl-BE" sz="3900" u="sng" dirty="0" err="1"/>
              <a:t>studied</a:t>
            </a:r>
            <a:r>
              <a:rPr lang="nl-BE" sz="3900" dirty="0"/>
              <a:t> </a:t>
            </a:r>
            <a:r>
              <a:rPr lang="nl-BE" sz="3900" dirty="0" err="1"/>
              <a:t>sciences</a:t>
            </a:r>
            <a:r>
              <a:rPr lang="nl-BE" sz="3900" dirty="0"/>
              <a:t>.</a:t>
            </a:r>
          </a:p>
          <a:p>
            <a:pPr marL="45720" indent="0">
              <a:buNone/>
            </a:pPr>
            <a:r>
              <a:rPr lang="nl-BE" sz="3900" dirty="0"/>
              <a:t>	</a:t>
            </a:r>
            <a:r>
              <a:rPr lang="nl-BE" sz="3900" u="sng" dirty="0" smtClean="0"/>
              <a:t>Had</a:t>
            </a:r>
            <a:r>
              <a:rPr lang="nl-BE" sz="3900" dirty="0" smtClean="0"/>
              <a:t> </a:t>
            </a:r>
            <a:r>
              <a:rPr lang="nl-BE" sz="3900" dirty="0" err="1"/>
              <a:t>you</a:t>
            </a:r>
            <a:r>
              <a:rPr lang="nl-BE" sz="3900" dirty="0"/>
              <a:t> </a:t>
            </a:r>
            <a:r>
              <a:rPr lang="nl-BE" sz="3900" u="sng" dirty="0" err="1"/>
              <a:t>studied</a:t>
            </a:r>
            <a:r>
              <a:rPr lang="nl-BE" sz="3900" dirty="0"/>
              <a:t> </a:t>
            </a:r>
            <a:r>
              <a:rPr lang="nl-BE" sz="3900" dirty="0" err="1" smtClean="0"/>
              <a:t>Greek</a:t>
            </a:r>
            <a:r>
              <a:rPr lang="nl-BE" sz="3900" dirty="0" smtClean="0"/>
              <a:t> </a:t>
            </a:r>
            <a:r>
              <a:rPr lang="nl-BE" sz="3900" dirty="0" err="1" smtClean="0"/>
              <a:t>before</a:t>
            </a:r>
            <a:r>
              <a:rPr lang="nl-BE" sz="3900" dirty="0" smtClean="0"/>
              <a:t> </a:t>
            </a:r>
            <a:r>
              <a:rPr lang="nl-BE" sz="3900" dirty="0" err="1" smtClean="0"/>
              <a:t>you</a:t>
            </a:r>
            <a:r>
              <a:rPr lang="nl-BE" sz="3900" dirty="0" smtClean="0"/>
              <a:t> went </a:t>
            </a:r>
            <a:r>
              <a:rPr lang="nl-BE" sz="3900" dirty="0" err="1" smtClean="0"/>
              <a:t>to</a:t>
            </a:r>
            <a:r>
              <a:rPr lang="nl-BE" sz="3900" dirty="0" smtClean="0"/>
              <a:t> 	</a:t>
            </a:r>
            <a:r>
              <a:rPr lang="nl-BE" sz="3900" dirty="0" err="1" smtClean="0"/>
              <a:t>university</a:t>
            </a:r>
            <a:r>
              <a:rPr lang="nl-BE" sz="3900" dirty="0" smtClean="0"/>
              <a:t>?</a:t>
            </a:r>
            <a:endParaRPr lang="nl-BE" sz="3900" dirty="0"/>
          </a:p>
          <a:p>
            <a:pPr marL="45720" indent="0">
              <a:buNone/>
            </a:pPr>
            <a:r>
              <a:rPr lang="nl-BE" sz="3900" dirty="0"/>
              <a:t>	</a:t>
            </a:r>
            <a:r>
              <a:rPr lang="nl-BE" sz="3900" u="sng" dirty="0" smtClean="0"/>
              <a:t>Had</a:t>
            </a:r>
            <a:r>
              <a:rPr lang="nl-BE" sz="3900" dirty="0" smtClean="0"/>
              <a:t> </a:t>
            </a:r>
            <a:r>
              <a:rPr lang="nl-BE" sz="3900" dirty="0"/>
              <a:t>Ben </a:t>
            </a:r>
            <a:r>
              <a:rPr lang="nl-BE" sz="3900" u="sng" dirty="0" err="1"/>
              <a:t>studied</a:t>
            </a:r>
            <a:r>
              <a:rPr lang="nl-BE" sz="3900" dirty="0"/>
              <a:t> </a:t>
            </a:r>
            <a:r>
              <a:rPr lang="nl-BE" sz="3900" dirty="0" err="1"/>
              <a:t>economics</a:t>
            </a:r>
            <a:r>
              <a:rPr lang="nl-BE" sz="3900" dirty="0"/>
              <a:t>?</a:t>
            </a:r>
          </a:p>
          <a:p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181773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61</TotalTime>
  <Words>106</Words>
  <Application>Microsoft Office PowerPoint</Application>
  <PresentationFormat>Breedbeeld</PresentationFormat>
  <Paragraphs>88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7" baseType="lpstr">
      <vt:lpstr>Corbel</vt:lpstr>
      <vt:lpstr>Basis</vt:lpstr>
      <vt:lpstr>TENSES IN ENGLISH</vt:lpstr>
      <vt:lpstr>Present / Past / Future</vt:lpstr>
      <vt:lpstr>PowerPoint-presentatie</vt:lpstr>
      <vt:lpstr>present</vt:lpstr>
      <vt:lpstr>PowerPoint-presentatie</vt:lpstr>
      <vt:lpstr>PowerPoint-presentatie</vt:lpstr>
      <vt:lpstr>PowerPoint-presentatie</vt:lpstr>
      <vt:lpstr>past</vt:lpstr>
      <vt:lpstr>PowerPoint-presentatie</vt:lpstr>
      <vt:lpstr>PowerPoint-presentatie</vt:lpstr>
      <vt:lpstr>PowerPoint-presentatie</vt:lpstr>
      <vt:lpstr>Future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 IN ENGLISH</dc:title>
  <dc:creator>Kaat</dc:creator>
  <cp:lastModifiedBy>Kaat</cp:lastModifiedBy>
  <cp:revision>10</cp:revision>
  <dcterms:created xsi:type="dcterms:W3CDTF">2013-09-17T09:20:49Z</dcterms:created>
  <dcterms:modified xsi:type="dcterms:W3CDTF">2013-09-17T11:15:05Z</dcterms:modified>
</cp:coreProperties>
</file>